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672" r:id="rId2"/>
  </p:sldMasterIdLst>
  <p:sldIdLst>
    <p:sldId id="256" r:id="rId3"/>
    <p:sldId id="260" r:id="rId4"/>
    <p:sldId id="261" r:id="rId5"/>
    <p:sldId id="267" r:id="rId6"/>
    <p:sldId id="268" r:id="rId7"/>
    <p:sldId id="269" r:id="rId8"/>
    <p:sldId id="305" r:id="rId9"/>
    <p:sldId id="270" r:id="rId10"/>
    <p:sldId id="271" r:id="rId11"/>
    <p:sldId id="272" r:id="rId12"/>
    <p:sldId id="273" r:id="rId13"/>
    <p:sldId id="299" r:id="rId14"/>
    <p:sldId id="300" r:id="rId15"/>
    <p:sldId id="301" r:id="rId16"/>
    <p:sldId id="302" r:id="rId17"/>
    <p:sldId id="263" r:id="rId18"/>
    <p:sldId id="274" r:id="rId19"/>
    <p:sldId id="275" r:id="rId20"/>
    <p:sldId id="308" r:id="rId21"/>
    <p:sldId id="309" r:id="rId22"/>
    <p:sldId id="276" r:id="rId23"/>
    <p:sldId id="277" r:id="rId24"/>
    <p:sldId id="278" r:id="rId25"/>
    <p:sldId id="279" r:id="rId26"/>
    <p:sldId id="298" r:id="rId27"/>
    <p:sldId id="265"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64" r:id="rId41"/>
    <p:sldId id="280" r:id="rId42"/>
    <p:sldId id="281" r:id="rId43"/>
    <p:sldId id="266" r:id="rId44"/>
    <p:sldId id="294" r:id="rId45"/>
    <p:sldId id="295" r:id="rId46"/>
    <p:sldId id="303" r:id="rId47"/>
    <p:sldId id="296" r:id="rId48"/>
    <p:sldId id="297" r:id="rId49"/>
    <p:sldId id="304" r:id="rId50"/>
    <p:sldId id="307"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922"/>
    <p:restoredTop sz="94676"/>
  </p:normalViewPr>
  <p:slideViewPr>
    <p:cSldViewPr snapToGrid="0" snapToObjects="1">
      <p:cViewPr varScale="1">
        <p:scale>
          <a:sx n="86" d="100"/>
          <a:sy n="86" d="100"/>
        </p:scale>
        <p:origin x="224"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6/29/20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782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6/29/20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07491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6/29/20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95441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solidFill>
                  <a:srgbClr val="3494BA">
                    <a:lumMod val="50000"/>
                  </a:srgbClr>
                </a:solidFill>
              </a:rPr>
              <a:pPr/>
              <a:t>6/29/20</a:t>
            </a:fld>
            <a:endParaRPr lang="en-US" dirty="0">
              <a:solidFill>
                <a:srgbClr val="3494BA">
                  <a:lumMod val="50000"/>
                </a:srgbClr>
              </a:solidFill>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solidFill>
                <a:srgbClr val="3494BA">
                  <a:lumMod val="50000"/>
                </a:srgbClr>
              </a:solidFill>
            </a:endParaRP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solidFill>
                  <a:srgbClr val="3494BA">
                    <a:lumMod val="50000"/>
                  </a:srgbClr>
                </a:solidFill>
              </a:rPr>
              <a:pPr/>
              <a:t>‹#›</a:t>
            </a:fld>
            <a:endParaRPr lang="en-US" dirty="0">
              <a:solidFill>
                <a:srgbClr val="3494BA">
                  <a:lumMod val="50000"/>
                </a:srgbClr>
              </a:solidFill>
            </a:endParaRP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502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solidFill>
                  <a:prstClr val="black">
                    <a:lumMod val="65000"/>
                    <a:lumOff val="35000"/>
                  </a:prstClr>
                </a:solidFill>
              </a:rPr>
              <a:pPr/>
              <a:t>6/29/20</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456855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solidFill>
                  <a:srgbClr val="CEDBE6"/>
                </a:solidFill>
              </a:rPr>
              <a:pPr/>
              <a:t>6/29/20</a:t>
            </a:fld>
            <a:endParaRPr lang="en-US" dirty="0">
              <a:solidFill>
                <a:srgbClr val="CEDBE6"/>
              </a:solidFill>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solidFill>
                <a:srgbClr val="CEDBE6"/>
              </a:solidFill>
            </a:endParaRP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solidFill>
                  <a:srgbClr val="CEDBE6"/>
                </a:solidFill>
              </a:rPr>
              <a:pPr/>
              <a:t>‹#›</a:t>
            </a:fld>
            <a:endParaRPr lang="en-US" dirty="0">
              <a:solidFill>
                <a:srgbClr val="CEDBE6"/>
              </a:solidFill>
            </a:endParaRP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19103422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solidFill>
                  <a:prstClr val="black">
                    <a:lumMod val="65000"/>
                    <a:lumOff val="35000"/>
                  </a:prstClr>
                </a:solidFill>
              </a:rPr>
              <a:pPr/>
              <a:t>6/29/20</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1766878-3199-4EAB-94E7-2D6D11070E1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49535084"/>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solidFill>
                  <a:prstClr val="black">
                    <a:lumMod val="65000"/>
                    <a:lumOff val="35000"/>
                  </a:prstClr>
                </a:solidFill>
              </a:rPr>
              <a:pPr/>
              <a:t>6/29/20</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71766878-3199-4EAB-94E7-2D6D11070E1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258115302"/>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solidFill>
                  <a:prstClr val="black">
                    <a:lumMod val="65000"/>
                    <a:lumOff val="35000"/>
                  </a:prstClr>
                </a:solidFill>
              </a:rPr>
              <a:pPr/>
              <a:t>6/29/20</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1766878-3199-4EAB-94E7-2D6D11070E1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019907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solidFill>
                  <a:prstClr val="black">
                    <a:lumMod val="65000"/>
                    <a:lumOff val="35000"/>
                  </a:prstClr>
                </a:solidFill>
              </a:rPr>
              <a:pPr/>
              <a:t>6/29/20</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1766878-3199-4EAB-94E7-2D6D11070E1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571453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solidFill>
                  <a:prstClr val="black">
                    <a:lumMod val="65000"/>
                    <a:lumOff val="35000"/>
                  </a:prstClr>
                </a:solidFill>
              </a:rPr>
              <a:pPr/>
              <a:t>6/29/20</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103620" y="6375679"/>
            <a:ext cx="3482179" cy="345796"/>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5166732"/>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6/29/20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70869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solidFill>
                  <a:prstClr val="black">
                    <a:lumMod val="65000"/>
                    <a:lumOff val="35000"/>
                  </a:prstClr>
                </a:solidFill>
              </a:rPr>
              <a:pPr/>
              <a:t>6/29/20</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103621" y="6375679"/>
            <a:ext cx="3482178" cy="345796"/>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998706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solidFill>
                  <a:prstClr val="black">
                    <a:lumMod val="65000"/>
                    <a:lumOff val="35000"/>
                  </a:prstClr>
                </a:solidFill>
              </a:rPr>
              <a:pPr/>
              <a:t>6/29/20</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434860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solidFill>
                  <a:prstClr val="black">
                    <a:lumMod val="65000"/>
                    <a:lumOff val="35000"/>
                  </a:prstClr>
                </a:solidFill>
              </a:rPr>
              <a:pPr/>
              <a:t>6/29/20</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23333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6/29/20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9604475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6/29/20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0000263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6/29/20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91167133"/>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6/29/20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02949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6/29/20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201146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6/29/20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7373896"/>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6/29/20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916185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6/29/20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7715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solidFill>
                  <a:prstClr val="black">
                    <a:lumMod val="65000"/>
                    <a:lumOff val="35000"/>
                  </a:prstClr>
                </a:solidFill>
              </a:rPr>
              <a:pPr/>
              <a:t>6/29/20</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23166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45786-30D7-0B41-A221-F12EDF57C510}"/>
              </a:ext>
            </a:extLst>
          </p:cNvPr>
          <p:cNvSpPr>
            <a:spLocks noGrp="1"/>
          </p:cNvSpPr>
          <p:nvPr>
            <p:ph type="ctrTitle"/>
          </p:nvPr>
        </p:nvSpPr>
        <p:spPr/>
        <p:txBody>
          <a:bodyPr/>
          <a:lstStyle/>
          <a:p>
            <a:r>
              <a:rPr lang="en-US" sz="8000" dirty="0"/>
              <a:t>Understanding the Cincinnati Jewish community</a:t>
            </a:r>
          </a:p>
        </p:txBody>
      </p:sp>
    </p:spTree>
    <p:extLst>
      <p:ext uri="{BB962C8B-B14F-4D97-AF65-F5344CB8AC3E}">
        <p14:creationId xmlns:p14="http://schemas.microsoft.com/office/powerpoint/2010/main" val="237834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Halom house</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dirty="0">
                <a:solidFill>
                  <a:schemeClr val="tx2"/>
                </a:solidFill>
              </a:rPr>
              <a:t>4680 Hunt Road</a:t>
            </a:r>
          </a:p>
          <a:p>
            <a:pPr marL="0" indent="0">
              <a:buNone/>
            </a:pPr>
            <a:r>
              <a:rPr lang="en-US" dirty="0">
                <a:solidFill>
                  <a:schemeClr val="tx2"/>
                </a:solidFill>
              </a:rPr>
              <a:t>Cincinnati, OH 45242</a:t>
            </a:r>
          </a:p>
          <a:p>
            <a:pPr marL="0" indent="0">
              <a:buNone/>
            </a:pPr>
            <a:r>
              <a:rPr lang="en-US" dirty="0">
                <a:solidFill>
                  <a:schemeClr val="tx2"/>
                </a:solidFill>
              </a:rPr>
              <a:t>(513) 791-2912</a:t>
            </a:r>
          </a:p>
          <a:p>
            <a:pPr marL="0" indent="0">
              <a:buNone/>
            </a:pPr>
            <a:r>
              <a:rPr lang="en-US" dirty="0" err="1">
                <a:solidFill>
                  <a:schemeClr val="tx2"/>
                </a:solidFill>
              </a:rPr>
              <a:t>halomhouse.com</a:t>
            </a:r>
            <a:endParaRPr lang="en-US" dirty="0">
              <a:solidFill>
                <a:schemeClr val="tx2"/>
              </a:solidFill>
            </a:endParaRP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err="1">
                <a:solidFill>
                  <a:schemeClr val="tx2"/>
                </a:solidFill>
              </a:rPr>
              <a:t>Halom</a:t>
            </a:r>
            <a:r>
              <a:rPr lang="en-US" dirty="0">
                <a:solidFill>
                  <a:schemeClr val="tx2"/>
                </a:solidFill>
              </a:rPr>
              <a:t> House, Inc. provides 24 hour and drop in services to adults with developmental disabilities. </a:t>
            </a:r>
            <a:r>
              <a:rPr lang="en-US" dirty="0" err="1">
                <a:solidFill>
                  <a:schemeClr val="tx2"/>
                </a:solidFill>
              </a:rPr>
              <a:t>Halom</a:t>
            </a:r>
            <a:r>
              <a:rPr lang="en-US" dirty="0">
                <a:solidFill>
                  <a:schemeClr val="tx2"/>
                </a:solidFill>
              </a:rPr>
              <a:t> House offers three types of residential support services: group home, supportive living and respite services. </a:t>
            </a:r>
            <a:r>
              <a:rPr lang="en-US" dirty="0" err="1">
                <a:solidFill>
                  <a:schemeClr val="tx2"/>
                </a:solidFill>
              </a:rPr>
              <a:t>Halom</a:t>
            </a:r>
            <a:r>
              <a:rPr lang="en-US" dirty="0">
                <a:solidFill>
                  <a:schemeClr val="tx2"/>
                </a:solidFill>
              </a:rPr>
              <a:t> House owns and operates an 8-person group home in Blue Ash which provides 24-hour residential support services. </a:t>
            </a:r>
          </a:p>
        </p:txBody>
      </p:sp>
      <p:pic>
        <p:nvPicPr>
          <p:cNvPr id="6" name="Picture 5">
            <a:extLst>
              <a:ext uri="{FF2B5EF4-FFF2-40B4-BE49-F238E27FC236}">
                <a16:creationId xmlns:a16="http://schemas.microsoft.com/office/drawing/2014/main" id="{476DA22F-1070-5442-9482-62A3C6AE8E46}"/>
              </a:ext>
            </a:extLst>
          </p:cNvPr>
          <p:cNvPicPr>
            <a:picLocks noChangeAspect="1"/>
          </p:cNvPicPr>
          <p:nvPr/>
        </p:nvPicPr>
        <p:blipFill>
          <a:blip r:embed="rId2"/>
          <a:stretch>
            <a:fillRect/>
          </a:stretch>
        </p:blipFill>
        <p:spPr>
          <a:xfrm>
            <a:off x="6527919" y="1236690"/>
            <a:ext cx="3822700" cy="2514600"/>
          </a:xfrm>
          <a:prstGeom prst="rect">
            <a:avLst/>
          </a:prstGeom>
        </p:spPr>
      </p:pic>
    </p:spTree>
    <p:extLst>
      <p:ext uri="{BB962C8B-B14F-4D97-AF65-F5344CB8AC3E}">
        <p14:creationId xmlns:p14="http://schemas.microsoft.com/office/powerpoint/2010/main" val="187294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Cedar village</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dirty="0">
                <a:solidFill>
                  <a:schemeClr val="tx2"/>
                </a:solidFill>
              </a:rPr>
              <a:t>5467 Cedar Village Drive</a:t>
            </a:r>
          </a:p>
          <a:p>
            <a:pPr marL="0" indent="0">
              <a:buNone/>
            </a:pPr>
            <a:r>
              <a:rPr lang="en-US" dirty="0">
                <a:solidFill>
                  <a:schemeClr val="tx2"/>
                </a:solidFill>
              </a:rPr>
              <a:t>Mason, OH 45040</a:t>
            </a:r>
          </a:p>
          <a:p>
            <a:pPr marL="0" indent="0">
              <a:buNone/>
            </a:pPr>
            <a:r>
              <a:rPr lang="en-US" dirty="0">
                <a:solidFill>
                  <a:schemeClr val="tx2"/>
                </a:solidFill>
              </a:rPr>
              <a:t>(513) 754-3100</a:t>
            </a:r>
          </a:p>
          <a:p>
            <a:pPr marL="0" indent="0">
              <a:buNone/>
            </a:pPr>
            <a:r>
              <a:rPr lang="en-US" dirty="0" err="1">
                <a:solidFill>
                  <a:schemeClr val="tx2"/>
                </a:solidFill>
              </a:rPr>
              <a:t>cedarvillage.org</a:t>
            </a:r>
            <a:endParaRPr lang="en-US" dirty="0">
              <a:solidFill>
                <a:schemeClr val="tx2"/>
              </a:solidFill>
            </a:endParaRPr>
          </a:p>
          <a:p>
            <a:pPr marL="0" indent="0">
              <a:buNone/>
            </a:pPr>
            <a:endParaRPr lang="en-US" dirty="0">
              <a:solidFill>
                <a:schemeClr val="tx2"/>
              </a:solidFill>
            </a:endParaRP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7" y="3897828"/>
            <a:ext cx="10335719"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925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fontAlgn="base">
              <a:lnSpc>
                <a:spcPct val="120000"/>
              </a:lnSpc>
              <a:buNone/>
            </a:pPr>
            <a:r>
              <a:rPr lang="en-US" dirty="0">
                <a:solidFill>
                  <a:schemeClr val="tx2"/>
                </a:solidFill>
              </a:rPr>
              <a:t>Cedar Village is a community that’s been built on Jewish values that anyone of any faith or denomination can appreciate, with the purpose of making every resident feel like they are right where they should be, each and every day.  Values like respecting our elders, making our world a better place, giving back, growing multi-generational relationships and building a strong inner life are seen and practiced every day at Cedar Village. Cedar Village strives to provide what older adults need to plan for and live their lives as they choose. Cedar Village offers services in the areas of assisted living, home health, short term rehabilitation, skilled nursing, hospice, and driving assessment. </a:t>
            </a:r>
          </a:p>
        </p:txBody>
      </p:sp>
      <p:pic>
        <p:nvPicPr>
          <p:cNvPr id="5" name="Picture 4">
            <a:extLst>
              <a:ext uri="{FF2B5EF4-FFF2-40B4-BE49-F238E27FC236}">
                <a16:creationId xmlns:a16="http://schemas.microsoft.com/office/drawing/2014/main" id="{9F38DAE0-B818-5940-B27B-0D6F84F602C2}"/>
              </a:ext>
            </a:extLst>
          </p:cNvPr>
          <p:cNvPicPr>
            <a:picLocks noChangeAspect="1"/>
          </p:cNvPicPr>
          <p:nvPr/>
        </p:nvPicPr>
        <p:blipFill rotWithShape="1">
          <a:blip r:embed="rId2"/>
          <a:srcRect l="9140" r="8813" b="8731"/>
          <a:stretch/>
        </p:blipFill>
        <p:spPr>
          <a:xfrm>
            <a:off x="6775361" y="1236690"/>
            <a:ext cx="3327816" cy="2413417"/>
          </a:xfrm>
          <a:prstGeom prst="rect">
            <a:avLst/>
          </a:prstGeom>
        </p:spPr>
      </p:pic>
    </p:spTree>
    <p:extLst>
      <p:ext uri="{BB962C8B-B14F-4D97-AF65-F5344CB8AC3E}">
        <p14:creationId xmlns:p14="http://schemas.microsoft.com/office/powerpoint/2010/main" val="3410167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SAFE CINCINNATI </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sz="2200" dirty="0">
                <a:solidFill>
                  <a:schemeClr val="tx2"/>
                </a:solidFill>
              </a:rPr>
              <a:t>8499 Ridge Road</a:t>
            </a:r>
          </a:p>
          <a:p>
            <a:pPr marL="0" indent="0">
              <a:buNone/>
            </a:pPr>
            <a:r>
              <a:rPr lang="en-US" sz="2200" dirty="0">
                <a:solidFill>
                  <a:schemeClr val="tx2"/>
                </a:solidFill>
              </a:rPr>
              <a:t>Cincinnati, OH 45236</a:t>
            </a:r>
          </a:p>
          <a:p>
            <a:pPr marL="0" indent="0">
              <a:buNone/>
            </a:pPr>
            <a:r>
              <a:rPr lang="en-US" sz="2200" dirty="0">
                <a:solidFill>
                  <a:schemeClr val="tx2"/>
                </a:solidFill>
              </a:rPr>
              <a:t>(513) 985-1500</a:t>
            </a:r>
          </a:p>
          <a:p>
            <a:pPr marL="0" indent="0" fontAlgn="base">
              <a:lnSpc>
                <a:spcPct val="120000"/>
              </a:lnSpc>
              <a:buNone/>
            </a:pPr>
            <a:r>
              <a:rPr lang="en-US" sz="2200" dirty="0" err="1">
                <a:solidFill>
                  <a:schemeClr val="tx2"/>
                </a:solidFill>
              </a:rPr>
              <a:t>jewishcincinnati.org</a:t>
            </a:r>
            <a:r>
              <a:rPr lang="en-US" sz="2200" dirty="0">
                <a:solidFill>
                  <a:schemeClr val="tx2"/>
                </a:solidFill>
              </a:rPr>
              <a:t>/safe-</a:t>
            </a:r>
            <a:r>
              <a:rPr lang="en-US" sz="2200" dirty="0" err="1">
                <a:solidFill>
                  <a:schemeClr val="tx2"/>
                </a:solidFill>
              </a:rPr>
              <a:t>cincinnati</a:t>
            </a:r>
            <a:endParaRPr lang="en-US" sz="2200" dirty="0">
              <a:solidFill>
                <a:schemeClr val="tx2"/>
              </a:solidFill>
            </a:endParaRPr>
          </a:p>
          <a:p>
            <a:pPr marL="0" indent="0">
              <a:buNone/>
            </a:pPr>
            <a:endParaRPr lang="en-US" sz="1900" dirty="0">
              <a:solidFill>
                <a:schemeClr val="tx2"/>
              </a:solidFill>
            </a:endParaRP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fontAlgn="base">
              <a:lnSpc>
                <a:spcPct val="120000"/>
              </a:lnSpc>
              <a:buNone/>
            </a:pPr>
            <a:r>
              <a:rPr lang="en-US" dirty="0">
                <a:solidFill>
                  <a:schemeClr val="tx2"/>
                </a:solidFill>
              </a:rPr>
              <a:t>Safe Cincinnati is a community-wide initiative to improve Jewish Cincinnati’s readiness to deal with security threats and natural disasters. Safe Cincinnati is dedicated to maintaining an open and welcoming community. Together through our physical security improvements, emergency preparedness plans, and communications processes, we will continue to make Cincinnati a safe environment for all. </a:t>
            </a:r>
          </a:p>
        </p:txBody>
      </p:sp>
      <p:pic>
        <p:nvPicPr>
          <p:cNvPr id="5" name="Picture 4">
            <a:extLst>
              <a:ext uri="{FF2B5EF4-FFF2-40B4-BE49-F238E27FC236}">
                <a16:creationId xmlns:a16="http://schemas.microsoft.com/office/drawing/2014/main" id="{7382E297-2C59-FC46-9A98-679B8DBCFC9B}"/>
              </a:ext>
            </a:extLst>
          </p:cNvPr>
          <p:cNvPicPr>
            <a:picLocks noChangeAspect="1"/>
          </p:cNvPicPr>
          <p:nvPr/>
        </p:nvPicPr>
        <p:blipFill>
          <a:blip r:embed="rId2"/>
          <a:stretch>
            <a:fillRect/>
          </a:stretch>
        </p:blipFill>
        <p:spPr>
          <a:xfrm>
            <a:off x="7510380" y="1236690"/>
            <a:ext cx="2136523" cy="2341301"/>
          </a:xfrm>
          <a:prstGeom prst="rect">
            <a:avLst/>
          </a:prstGeom>
        </p:spPr>
      </p:pic>
    </p:spTree>
    <p:extLst>
      <p:ext uri="{BB962C8B-B14F-4D97-AF65-F5344CB8AC3E}">
        <p14:creationId xmlns:p14="http://schemas.microsoft.com/office/powerpoint/2010/main" val="3518802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SHARED BUSINESS SERVICES</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p>
            <a:pPr marL="0" indent="0">
              <a:buNone/>
            </a:pPr>
            <a:r>
              <a:rPr lang="en-US" sz="2400" dirty="0">
                <a:solidFill>
                  <a:schemeClr val="tx2"/>
                </a:solidFill>
              </a:rPr>
              <a:t>8499 Ridge Road</a:t>
            </a:r>
          </a:p>
          <a:p>
            <a:pPr marL="0" indent="0">
              <a:buNone/>
            </a:pPr>
            <a:r>
              <a:rPr lang="en-US" sz="2400" dirty="0">
                <a:solidFill>
                  <a:schemeClr val="tx2"/>
                </a:solidFill>
              </a:rPr>
              <a:t>Cincinnati, OH 45236</a:t>
            </a:r>
          </a:p>
          <a:p>
            <a:pPr marL="0" indent="0">
              <a:buNone/>
            </a:pPr>
            <a:r>
              <a:rPr lang="en-US" sz="2400" dirty="0">
                <a:solidFill>
                  <a:schemeClr val="tx2"/>
                </a:solidFill>
              </a:rPr>
              <a:t>(513) 985-1500</a:t>
            </a:r>
          </a:p>
          <a:p>
            <a:pPr marL="0" indent="0">
              <a:buNone/>
            </a:pPr>
            <a:r>
              <a:rPr lang="en-US" sz="2400" dirty="0" err="1">
                <a:solidFill>
                  <a:schemeClr val="tx2"/>
                </a:solidFill>
              </a:rPr>
              <a:t>jewishcincinnati.org</a:t>
            </a:r>
            <a:r>
              <a:rPr lang="en-US" sz="2400" dirty="0">
                <a:solidFill>
                  <a:schemeClr val="tx2"/>
                </a:solidFill>
              </a:rPr>
              <a:t>/about-shared-business-services</a:t>
            </a:r>
          </a:p>
          <a:p>
            <a:pPr marL="0" indent="0">
              <a:buNone/>
            </a:pPr>
            <a:r>
              <a:rPr lang="en-US" sz="2400" dirty="0">
                <a:solidFill>
                  <a:schemeClr val="tx2"/>
                </a:solidFill>
              </a:rPr>
              <a:t>Other Names: SBS</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Font typeface="Arial" panose="020B0604020202020204" pitchFamily="34" charset="0"/>
              <a:buNone/>
            </a:pPr>
            <a:r>
              <a:rPr lang="en-US" dirty="0">
                <a:solidFill>
                  <a:schemeClr val="tx2"/>
                </a:solidFill>
              </a:rPr>
              <a:t>SBS provides Finance &amp; Accounting services to 17 agencies and Human Resource services to 7 organizations. SBS is directly accountable to client executives and boards for contracted services. SBS is a community program operated by The Jewish Federation of Cincinnati, with funding from The Jewish Foundation. </a:t>
            </a:r>
          </a:p>
        </p:txBody>
      </p:sp>
      <p:pic>
        <p:nvPicPr>
          <p:cNvPr id="5" name="Picture 4">
            <a:extLst>
              <a:ext uri="{FF2B5EF4-FFF2-40B4-BE49-F238E27FC236}">
                <a16:creationId xmlns:a16="http://schemas.microsoft.com/office/drawing/2014/main" id="{07EA9AF8-17CF-1F41-BB52-86CD50D76F10}"/>
              </a:ext>
            </a:extLst>
          </p:cNvPr>
          <p:cNvPicPr>
            <a:picLocks noChangeAspect="1"/>
          </p:cNvPicPr>
          <p:nvPr/>
        </p:nvPicPr>
        <p:blipFill>
          <a:blip r:embed="rId2"/>
          <a:stretch>
            <a:fillRect/>
          </a:stretch>
        </p:blipFill>
        <p:spPr>
          <a:xfrm>
            <a:off x="7339761" y="1420948"/>
            <a:ext cx="2717523" cy="2172315"/>
          </a:xfrm>
          <a:prstGeom prst="rect">
            <a:avLst/>
          </a:prstGeom>
        </p:spPr>
      </p:pic>
    </p:spTree>
    <p:extLst>
      <p:ext uri="{BB962C8B-B14F-4D97-AF65-F5344CB8AC3E}">
        <p14:creationId xmlns:p14="http://schemas.microsoft.com/office/powerpoint/2010/main" val="1294308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AGEWELL</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sz="2200" dirty="0">
                <a:solidFill>
                  <a:schemeClr val="tx2"/>
                </a:solidFill>
              </a:rPr>
              <a:t>8485 Ridge Road</a:t>
            </a:r>
          </a:p>
          <a:p>
            <a:pPr marL="0" indent="0">
              <a:buNone/>
            </a:pPr>
            <a:r>
              <a:rPr lang="en-US" sz="2200" dirty="0">
                <a:solidFill>
                  <a:schemeClr val="tx2"/>
                </a:solidFill>
              </a:rPr>
              <a:t>Cincinnati, OH 45236</a:t>
            </a:r>
          </a:p>
          <a:p>
            <a:pPr marL="0" indent="0">
              <a:buNone/>
            </a:pPr>
            <a:r>
              <a:rPr lang="en-US" sz="2200" dirty="0">
                <a:solidFill>
                  <a:schemeClr val="tx2"/>
                </a:solidFill>
              </a:rPr>
              <a:t>(513) 766-3333</a:t>
            </a:r>
          </a:p>
          <a:p>
            <a:pPr marL="0" indent="0">
              <a:buNone/>
            </a:pPr>
            <a:r>
              <a:rPr lang="en-US" sz="2200" dirty="0" err="1">
                <a:solidFill>
                  <a:schemeClr val="tx2"/>
                </a:solidFill>
              </a:rPr>
              <a:t>agewellcincy.org</a:t>
            </a:r>
            <a:endParaRPr lang="en-US" sz="2200" dirty="0">
              <a:solidFill>
                <a:schemeClr val="tx2"/>
              </a:solidFill>
            </a:endParaRPr>
          </a:p>
          <a:p>
            <a:pPr marL="0" indent="0">
              <a:buNone/>
            </a:pPr>
            <a:endParaRPr lang="en-US" dirty="0">
              <a:solidFill>
                <a:schemeClr val="tx2"/>
              </a:solidFill>
            </a:endParaRP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290748"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fontAlgn="base">
              <a:buNone/>
            </a:pPr>
            <a:r>
              <a:rPr lang="en-US" dirty="0">
                <a:solidFill>
                  <a:schemeClr val="tx2"/>
                </a:solidFill>
              </a:rPr>
              <a:t>To meet the needs of those 60 and better, the Cincinnati Jewish Senior Service Coalition created </a:t>
            </a:r>
            <a:r>
              <a:rPr lang="en-US" dirty="0" err="1">
                <a:solidFill>
                  <a:schemeClr val="tx2"/>
                </a:solidFill>
              </a:rPr>
              <a:t>AgeWell</a:t>
            </a:r>
            <a:r>
              <a:rPr lang="en-US" dirty="0">
                <a:solidFill>
                  <a:schemeClr val="tx2"/>
                </a:solidFill>
              </a:rPr>
              <a:t> Cincinnati — a central solution that links older adults, their family members, friends, and caregivers to community resources for aging well in Jewish Cincinnati. </a:t>
            </a:r>
            <a:r>
              <a:rPr lang="en-US" dirty="0" err="1">
                <a:solidFill>
                  <a:schemeClr val="tx2"/>
                </a:solidFill>
              </a:rPr>
              <a:t>AgeWell</a:t>
            </a:r>
            <a:r>
              <a:rPr lang="en-US" dirty="0">
                <a:solidFill>
                  <a:schemeClr val="tx2"/>
                </a:solidFill>
              </a:rPr>
              <a:t> Cincinnati recognizes that the needs of each older adult are unique, and that finding the right solution can be challenging. Even knowing where to start can be daunting. With access to credentialed resource experts, </a:t>
            </a:r>
            <a:r>
              <a:rPr lang="en-US" dirty="0" err="1">
                <a:solidFill>
                  <a:schemeClr val="tx2"/>
                </a:solidFill>
              </a:rPr>
              <a:t>AgeWell</a:t>
            </a:r>
            <a:r>
              <a:rPr lang="en-US" dirty="0">
                <a:solidFill>
                  <a:schemeClr val="tx2"/>
                </a:solidFill>
              </a:rPr>
              <a:t> Cincinnati delivers personalized solutions, available at no charge, to enhance independence and help you live a healthy and enjoyable life.</a:t>
            </a:r>
          </a:p>
        </p:txBody>
      </p:sp>
      <p:pic>
        <p:nvPicPr>
          <p:cNvPr id="5" name="Picture 4">
            <a:extLst>
              <a:ext uri="{FF2B5EF4-FFF2-40B4-BE49-F238E27FC236}">
                <a16:creationId xmlns:a16="http://schemas.microsoft.com/office/drawing/2014/main" id="{CE25B795-5471-5E4A-A44C-BAB1AE374F22}"/>
              </a:ext>
            </a:extLst>
          </p:cNvPr>
          <p:cNvPicPr>
            <a:picLocks noChangeAspect="1"/>
          </p:cNvPicPr>
          <p:nvPr/>
        </p:nvPicPr>
        <p:blipFill>
          <a:blip r:embed="rId2"/>
          <a:stretch>
            <a:fillRect/>
          </a:stretch>
        </p:blipFill>
        <p:spPr>
          <a:xfrm>
            <a:off x="6771952" y="1874517"/>
            <a:ext cx="3853141" cy="1096546"/>
          </a:xfrm>
          <a:prstGeom prst="rect">
            <a:avLst/>
          </a:prstGeom>
        </p:spPr>
      </p:pic>
    </p:spTree>
    <p:extLst>
      <p:ext uri="{BB962C8B-B14F-4D97-AF65-F5344CB8AC3E}">
        <p14:creationId xmlns:p14="http://schemas.microsoft.com/office/powerpoint/2010/main" val="1445340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CINCINNATI VINE </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sz="2200" dirty="0">
                <a:solidFill>
                  <a:schemeClr val="tx2"/>
                </a:solidFill>
              </a:rPr>
              <a:t>8499 Ridge Road </a:t>
            </a:r>
          </a:p>
          <a:p>
            <a:pPr marL="0" indent="0">
              <a:buNone/>
            </a:pPr>
            <a:r>
              <a:rPr lang="en-US" sz="2200" dirty="0">
                <a:solidFill>
                  <a:schemeClr val="tx2"/>
                </a:solidFill>
              </a:rPr>
              <a:t>Cincinnati, OH 45236</a:t>
            </a:r>
          </a:p>
          <a:p>
            <a:pPr marL="0" indent="0">
              <a:buNone/>
            </a:pPr>
            <a:r>
              <a:rPr lang="en-US" sz="2200" dirty="0">
                <a:solidFill>
                  <a:schemeClr val="tx2"/>
                </a:solidFill>
              </a:rPr>
              <a:t>(513) 985-1518</a:t>
            </a:r>
          </a:p>
          <a:p>
            <a:pPr marL="0" indent="0">
              <a:buNone/>
            </a:pPr>
            <a:r>
              <a:rPr lang="en-US" sz="2200" dirty="0" err="1">
                <a:solidFill>
                  <a:schemeClr val="tx2"/>
                </a:solidFill>
              </a:rPr>
              <a:t>cincinnativine.org</a:t>
            </a:r>
            <a:endParaRPr lang="en-US" sz="2200" dirty="0">
              <a:solidFill>
                <a:schemeClr val="tx2"/>
              </a:solidFill>
            </a:endParaRP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7" y="3897828"/>
            <a:ext cx="10350709"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2"/>
                </a:solidFill>
              </a:rPr>
              <a:t>Cincinnati Vine is a central interactive hub to connect to each other and the Cincinnati Jewish community. The Jewish Federation of Cincinnati’s Young Adult Division (YAD) launched a brand new website and app called Cincinnati Vine, which will allow young adults to connect in an organic, grassroots way.  Young adults will be able to create meet-ups, post information about events, get engaged in social action, and meet other young adults through Cincinnati Vine, with the goal being to build a strong community and create rootedness for Jewish Millennials and younger Gen Xers. </a:t>
            </a:r>
            <a:r>
              <a:rPr lang="en-US" dirty="0">
                <a:solidFill>
                  <a:schemeClr val="tx1"/>
                </a:solidFill>
              </a:rPr>
              <a:t> </a:t>
            </a:r>
          </a:p>
        </p:txBody>
      </p:sp>
      <p:pic>
        <p:nvPicPr>
          <p:cNvPr id="5" name="Picture 4">
            <a:extLst>
              <a:ext uri="{FF2B5EF4-FFF2-40B4-BE49-F238E27FC236}">
                <a16:creationId xmlns:a16="http://schemas.microsoft.com/office/drawing/2014/main" id="{F6EDE082-89A1-374F-8B6C-69420B83DE9C}"/>
              </a:ext>
            </a:extLst>
          </p:cNvPr>
          <p:cNvPicPr>
            <a:picLocks noChangeAspect="1"/>
          </p:cNvPicPr>
          <p:nvPr/>
        </p:nvPicPr>
        <p:blipFill>
          <a:blip r:embed="rId2"/>
          <a:stretch>
            <a:fillRect/>
          </a:stretch>
        </p:blipFill>
        <p:spPr>
          <a:xfrm>
            <a:off x="6427031" y="1719706"/>
            <a:ext cx="4724400" cy="1574800"/>
          </a:xfrm>
          <a:prstGeom prst="rect">
            <a:avLst/>
          </a:prstGeom>
        </p:spPr>
      </p:pic>
    </p:spTree>
    <p:extLst>
      <p:ext uri="{BB962C8B-B14F-4D97-AF65-F5344CB8AC3E}">
        <p14:creationId xmlns:p14="http://schemas.microsoft.com/office/powerpoint/2010/main" val="2267185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099-833D-AF4C-9DF2-5FD04D1019C2}"/>
              </a:ext>
            </a:extLst>
          </p:cNvPr>
          <p:cNvSpPr>
            <a:spLocks noGrp="1"/>
          </p:cNvSpPr>
          <p:nvPr>
            <p:ph type="title"/>
          </p:nvPr>
        </p:nvSpPr>
        <p:spPr>
          <a:xfrm>
            <a:off x="3033067" y="2803160"/>
            <a:ext cx="8187071" cy="1346004"/>
          </a:xfrm>
        </p:spPr>
        <p:txBody>
          <a:bodyPr>
            <a:normAutofit fontScale="90000"/>
          </a:bodyPr>
          <a:lstStyle/>
          <a:p>
            <a:r>
              <a:rPr lang="en-US" dirty="0"/>
              <a:t>JEWISH</a:t>
            </a:r>
            <a:br>
              <a:rPr lang="en-US" dirty="0"/>
            </a:br>
            <a:r>
              <a:rPr lang="en-US" dirty="0"/>
              <a:t>EDUCATION</a:t>
            </a:r>
          </a:p>
        </p:txBody>
      </p:sp>
      <p:sp>
        <p:nvSpPr>
          <p:cNvPr id="3" name="TextBox 2">
            <a:extLst>
              <a:ext uri="{FF2B5EF4-FFF2-40B4-BE49-F238E27FC236}">
                <a16:creationId xmlns:a16="http://schemas.microsoft.com/office/drawing/2014/main" id="{854ED712-DF61-9C44-AF0C-53C4719EF8C2}"/>
              </a:ext>
            </a:extLst>
          </p:cNvPr>
          <p:cNvSpPr txBox="1"/>
          <p:nvPr/>
        </p:nvSpPr>
        <p:spPr>
          <a:xfrm>
            <a:off x="3033067" y="4149164"/>
            <a:ext cx="6950382" cy="923330"/>
          </a:xfrm>
          <a:prstGeom prst="rect">
            <a:avLst/>
          </a:prstGeom>
          <a:noFill/>
        </p:spPr>
        <p:txBody>
          <a:bodyPr wrap="square" rtlCol="0">
            <a:spAutoFit/>
          </a:bodyPr>
          <a:lstStyle/>
          <a:p>
            <a:r>
              <a:rPr lang="en-US" dirty="0"/>
              <a:t>ROCKWERN ACADEMY ∙ CINCINNATI HEBREW DAY SCHOOL ∙ OHR TORAH ∙ ATARA GIRLS SCHOOL ∙ HILLEL∙ CAMP LIVINGSTON∙ HOLOCAUST AND HUMANITY CENTER ∙ HUC ∙ AJA</a:t>
            </a:r>
          </a:p>
        </p:txBody>
      </p:sp>
    </p:spTree>
    <p:extLst>
      <p:ext uri="{BB962C8B-B14F-4D97-AF65-F5344CB8AC3E}">
        <p14:creationId xmlns:p14="http://schemas.microsoft.com/office/powerpoint/2010/main" val="1130537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Rockwern academy</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p>
            <a:pPr marL="0" indent="0">
              <a:buNone/>
            </a:pPr>
            <a:r>
              <a:rPr lang="en-US" sz="2400" dirty="0">
                <a:solidFill>
                  <a:schemeClr val="tx2"/>
                </a:solidFill>
              </a:rPr>
              <a:t>8401 Montgomery Road</a:t>
            </a:r>
          </a:p>
          <a:p>
            <a:pPr marL="0" indent="0">
              <a:buNone/>
            </a:pPr>
            <a:r>
              <a:rPr lang="en-US" sz="2400" dirty="0">
                <a:solidFill>
                  <a:schemeClr val="tx2"/>
                </a:solidFill>
              </a:rPr>
              <a:t>Cincinnati, OH 45236</a:t>
            </a:r>
          </a:p>
          <a:p>
            <a:pPr marL="0" indent="0">
              <a:buNone/>
            </a:pPr>
            <a:r>
              <a:rPr lang="en-US" sz="2400" dirty="0">
                <a:solidFill>
                  <a:schemeClr val="tx2"/>
                </a:solidFill>
              </a:rPr>
              <a:t>(513) 984-3770</a:t>
            </a:r>
          </a:p>
          <a:p>
            <a:pPr marL="0" indent="0">
              <a:buNone/>
            </a:pPr>
            <a:r>
              <a:rPr lang="en-US" sz="2400" dirty="0" err="1">
                <a:solidFill>
                  <a:schemeClr val="tx2"/>
                </a:solidFill>
              </a:rPr>
              <a:t>rockwernacademy.org</a:t>
            </a:r>
            <a:r>
              <a:rPr lang="en-US" sz="2400" dirty="0">
                <a:solidFill>
                  <a:schemeClr val="tx2"/>
                </a:solidFill>
              </a:rPr>
              <a:t> </a:t>
            </a:r>
          </a:p>
          <a:p>
            <a:pPr marL="0" indent="0">
              <a:buNone/>
            </a:pPr>
            <a:r>
              <a:rPr lang="en-US" sz="2400" dirty="0">
                <a:solidFill>
                  <a:schemeClr val="tx2"/>
                </a:solidFill>
              </a:rPr>
              <a:t>Other Names: Yavneh (former name of school, sometimes still referred to)</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2"/>
                </a:solidFill>
              </a:rPr>
              <a:t>Rockwern Academy provides a standard of academic excellence, supported by a warm, inclusive community grounded in Jewish values. An integrated, multi-disciplined curriculum for early childhood through 8th grade supports personal and intellectual growth through discovery and hands-on experiences.</a:t>
            </a:r>
          </a:p>
        </p:txBody>
      </p:sp>
      <p:pic>
        <p:nvPicPr>
          <p:cNvPr id="5" name="Picture 4">
            <a:extLst>
              <a:ext uri="{FF2B5EF4-FFF2-40B4-BE49-F238E27FC236}">
                <a16:creationId xmlns:a16="http://schemas.microsoft.com/office/drawing/2014/main" id="{44B2B381-789A-9B47-AEE6-54177EF09F4C}"/>
              </a:ext>
            </a:extLst>
          </p:cNvPr>
          <p:cNvPicPr>
            <a:picLocks noChangeAspect="1"/>
          </p:cNvPicPr>
          <p:nvPr/>
        </p:nvPicPr>
        <p:blipFill>
          <a:blip r:embed="rId2"/>
          <a:stretch>
            <a:fillRect/>
          </a:stretch>
        </p:blipFill>
        <p:spPr>
          <a:xfrm>
            <a:off x="6616819" y="1891156"/>
            <a:ext cx="3644900" cy="1231900"/>
          </a:xfrm>
          <a:prstGeom prst="rect">
            <a:avLst/>
          </a:prstGeom>
        </p:spPr>
      </p:pic>
    </p:spTree>
    <p:extLst>
      <p:ext uri="{BB962C8B-B14F-4D97-AF65-F5344CB8AC3E}">
        <p14:creationId xmlns:p14="http://schemas.microsoft.com/office/powerpoint/2010/main" val="1239917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Cincinnati Hebrew Day School</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sz="2200" dirty="0">
                <a:solidFill>
                  <a:schemeClr val="tx2"/>
                </a:solidFill>
              </a:rPr>
              <a:t>2222 </a:t>
            </a:r>
            <a:r>
              <a:rPr lang="en-US" sz="2200" dirty="0" err="1">
                <a:solidFill>
                  <a:schemeClr val="tx2"/>
                </a:solidFill>
              </a:rPr>
              <a:t>Losantiville</a:t>
            </a:r>
            <a:r>
              <a:rPr lang="en-US" sz="2200" dirty="0">
                <a:solidFill>
                  <a:schemeClr val="tx2"/>
                </a:solidFill>
              </a:rPr>
              <a:t> Avenue</a:t>
            </a:r>
          </a:p>
          <a:p>
            <a:pPr marL="0" indent="0">
              <a:buNone/>
            </a:pPr>
            <a:r>
              <a:rPr lang="en-US" sz="2200" dirty="0">
                <a:solidFill>
                  <a:schemeClr val="tx2"/>
                </a:solidFill>
              </a:rPr>
              <a:t>Cincinnati, OH 45237</a:t>
            </a:r>
          </a:p>
          <a:p>
            <a:pPr marL="0" indent="0">
              <a:buNone/>
            </a:pPr>
            <a:r>
              <a:rPr lang="en-US" sz="2200" dirty="0">
                <a:solidFill>
                  <a:schemeClr val="tx2"/>
                </a:solidFill>
              </a:rPr>
              <a:t>(513) 351-7777</a:t>
            </a:r>
          </a:p>
          <a:p>
            <a:pPr marL="0" indent="0">
              <a:buNone/>
            </a:pPr>
            <a:r>
              <a:rPr lang="en-US" sz="2200" dirty="0" err="1">
                <a:solidFill>
                  <a:schemeClr val="tx2"/>
                </a:solidFill>
              </a:rPr>
              <a:t>chdsonline.org</a:t>
            </a:r>
            <a:endParaRPr lang="en-US" sz="2200" dirty="0">
              <a:solidFill>
                <a:schemeClr val="tx2"/>
              </a:solidFill>
            </a:endParaRPr>
          </a:p>
          <a:p>
            <a:pPr marL="0" indent="0">
              <a:buNone/>
            </a:pPr>
            <a:r>
              <a:rPr lang="en-US" sz="2200" dirty="0">
                <a:solidFill>
                  <a:schemeClr val="tx2"/>
                </a:solidFill>
              </a:rPr>
              <a:t>Other Names: CHDS</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2"/>
                </a:solidFill>
              </a:rPr>
              <a:t>CHDS provides a rigorous dual curriculum that caters to the individual needs of each student in a secure and nurturing environment. CHDS’s strengths-based educational model ignites the spark in every child, cultivating a passion for learning and a love of Torah.</a:t>
            </a:r>
          </a:p>
        </p:txBody>
      </p:sp>
      <p:pic>
        <p:nvPicPr>
          <p:cNvPr id="5" name="Picture 4">
            <a:extLst>
              <a:ext uri="{FF2B5EF4-FFF2-40B4-BE49-F238E27FC236}">
                <a16:creationId xmlns:a16="http://schemas.microsoft.com/office/drawing/2014/main" id="{0676C0C5-F401-F949-9839-A7D1656E8E3D}"/>
              </a:ext>
            </a:extLst>
          </p:cNvPr>
          <p:cNvPicPr>
            <a:picLocks noChangeAspect="1"/>
          </p:cNvPicPr>
          <p:nvPr/>
        </p:nvPicPr>
        <p:blipFill>
          <a:blip r:embed="rId2"/>
          <a:stretch>
            <a:fillRect/>
          </a:stretch>
        </p:blipFill>
        <p:spPr>
          <a:xfrm>
            <a:off x="6322060" y="2089419"/>
            <a:ext cx="3941696" cy="1068310"/>
          </a:xfrm>
          <a:prstGeom prst="rect">
            <a:avLst/>
          </a:prstGeom>
        </p:spPr>
      </p:pic>
    </p:spTree>
    <p:extLst>
      <p:ext uri="{BB962C8B-B14F-4D97-AF65-F5344CB8AC3E}">
        <p14:creationId xmlns:p14="http://schemas.microsoft.com/office/powerpoint/2010/main" val="3902298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err="1"/>
              <a:t>Ohr</a:t>
            </a:r>
            <a:r>
              <a:rPr lang="en-US" dirty="0"/>
              <a:t> </a:t>
            </a:r>
            <a:r>
              <a:rPr lang="en-US" dirty="0" err="1"/>
              <a:t>torah</a:t>
            </a:r>
            <a:r>
              <a:rPr lang="en-US" dirty="0"/>
              <a:t> CINCINNATI</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sz="2200" dirty="0">
                <a:solidFill>
                  <a:schemeClr val="tx2"/>
                </a:solidFill>
              </a:rPr>
              <a:t>4131 Matson Ave</a:t>
            </a:r>
          </a:p>
          <a:p>
            <a:pPr marL="0" indent="0">
              <a:buNone/>
            </a:pPr>
            <a:r>
              <a:rPr lang="en-US" sz="2200" dirty="0">
                <a:solidFill>
                  <a:schemeClr val="tx2"/>
                </a:solidFill>
              </a:rPr>
              <a:t>Cincinnati, OH 45236</a:t>
            </a:r>
          </a:p>
          <a:p>
            <a:pPr marL="0" indent="0">
              <a:buNone/>
            </a:pPr>
            <a:r>
              <a:rPr lang="en-US" sz="2200" dirty="0">
                <a:solidFill>
                  <a:schemeClr val="tx2"/>
                </a:solidFill>
              </a:rPr>
              <a:t>(513) 351-1482</a:t>
            </a:r>
          </a:p>
          <a:p>
            <a:pPr marL="0" indent="0">
              <a:buNone/>
            </a:pPr>
            <a:r>
              <a:rPr lang="en-US" sz="2400" dirty="0">
                <a:solidFill>
                  <a:schemeClr val="tx2"/>
                </a:solidFill>
              </a:rPr>
              <a:t>ohrtorahcincinnati.org</a:t>
            </a:r>
            <a:endParaRPr lang="en-US" sz="2200" dirty="0">
              <a:solidFill>
                <a:schemeClr val="tx2"/>
              </a:solidFill>
            </a:endParaRP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Clr>
                <a:srgbClr val="373545"/>
              </a:buClr>
              <a:buNone/>
            </a:pPr>
            <a:r>
              <a:rPr lang="en-US" dirty="0" err="1">
                <a:solidFill>
                  <a:schemeClr val="tx2"/>
                </a:solidFill>
              </a:rPr>
              <a:t>Ohr</a:t>
            </a:r>
            <a:r>
              <a:rPr lang="en-US" dirty="0">
                <a:solidFill>
                  <a:schemeClr val="tx2"/>
                </a:solidFill>
              </a:rPr>
              <a:t> Torah empowers and inspires Jewish children to live purpose-driven, fulfilling and joyful lives and to develop into diligent, competent life-long learners and leaders who are deeply devoted to </a:t>
            </a:r>
            <a:r>
              <a:rPr lang="en-US" dirty="0" err="1">
                <a:solidFill>
                  <a:schemeClr val="tx2"/>
                </a:solidFill>
              </a:rPr>
              <a:t>Yiddishkeit</a:t>
            </a:r>
            <a:r>
              <a:rPr lang="en-US" dirty="0">
                <a:solidFill>
                  <a:schemeClr val="tx2"/>
                </a:solidFill>
              </a:rPr>
              <a:t> (Jewish tradition) and who make positive and meaningful contributions to the World and </a:t>
            </a:r>
            <a:r>
              <a:rPr lang="en-US" dirty="0" err="1">
                <a:solidFill>
                  <a:schemeClr val="tx2"/>
                </a:solidFill>
              </a:rPr>
              <a:t>Klal</a:t>
            </a:r>
            <a:r>
              <a:rPr lang="en-US" dirty="0">
                <a:solidFill>
                  <a:schemeClr val="tx2"/>
                </a:solidFill>
              </a:rPr>
              <a:t> </a:t>
            </a:r>
            <a:r>
              <a:rPr lang="en-US" dirty="0" err="1">
                <a:solidFill>
                  <a:schemeClr val="tx2"/>
                </a:solidFill>
              </a:rPr>
              <a:t>Yisrael</a:t>
            </a:r>
            <a:r>
              <a:rPr lang="en-US" dirty="0">
                <a:solidFill>
                  <a:schemeClr val="tx2"/>
                </a:solidFill>
              </a:rPr>
              <a:t> (Jewish community).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3018" y="1248323"/>
            <a:ext cx="2351010" cy="2351010"/>
          </a:xfrm>
          <a:prstGeom prst="rect">
            <a:avLst/>
          </a:prstGeom>
        </p:spPr>
      </p:pic>
    </p:spTree>
    <p:extLst>
      <p:ext uri="{BB962C8B-B14F-4D97-AF65-F5344CB8AC3E}">
        <p14:creationId xmlns:p14="http://schemas.microsoft.com/office/powerpoint/2010/main" val="224951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125A1A-8E6A-F645-AD4E-1D71C243CD10}"/>
              </a:ext>
            </a:extLst>
          </p:cNvPr>
          <p:cNvSpPr/>
          <p:nvPr/>
        </p:nvSpPr>
        <p:spPr>
          <a:xfrm>
            <a:off x="1211580" y="514350"/>
            <a:ext cx="2857500" cy="2868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00BCC19-185F-3948-B894-48F912D44A24}"/>
              </a:ext>
            </a:extLst>
          </p:cNvPr>
          <p:cNvSpPr/>
          <p:nvPr/>
        </p:nvSpPr>
        <p:spPr>
          <a:xfrm>
            <a:off x="6736042" y="3859527"/>
            <a:ext cx="2857500" cy="2868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816362C-EA0A-E247-B9D2-11C0C9D1D12A}"/>
              </a:ext>
            </a:extLst>
          </p:cNvPr>
          <p:cNvSpPr/>
          <p:nvPr/>
        </p:nvSpPr>
        <p:spPr>
          <a:xfrm>
            <a:off x="2979420" y="3904665"/>
            <a:ext cx="2857500" cy="2868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F55E0AA-FBE3-0046-A844-67BD77B1D795}"/>
              </a:ext>
            </a:extLst>
          </p:cNvPr>
          <p:cNvSpPr/>
          <p:nvPr/>
        </p:nvSpPr>
        <p:spPr>
          <a:xfrm>
            <a:off x="4882515" y="514350"/>
            <a:ext cx="2857500" cy="2868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25AF0A4-8DA7-4041-94A0-D41BF47012F0}"/>
              </a:ext>
            </a:extLst>
          </p:cNvPr>
          <p:cNvSpPr/>
          <p:nvPr/>
        </p:nvSpPr>
        <p:spPr>
          <a:xfrm>
            <a:off x="8553450" y="474345"/>
            <a:ext cx="2857500" cy="28689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81F47B4-6A90-1742-801F-959BCCE0F95D}"/>
              </a:ext>
            </a:extLst>
          </p:cNvPr>
          <p:cNvSpPr txBox="1"/>
          <p:nvPr/>
        </p:nvSpPr>
        <p:spPr>
          <a:xfrm>
            <a:off x="1499141" y="1231248"/>
            <a:ext cx="2137410" cy="1569660"/>
          </a:xfrm>
          <a:prstGeom prst="rect">
            <a:avLst/>
          </a:prstGeom>
          <a:noFill/>
        </p:spPr>
        <p:txBody>
          <a:bodyPr wrap="square" rtlCol="0">
            <a:spAutoFit/>
          </a:bodyPr>
          <a:lstStyle/>
          <a:p>
            <a:pPr algn="ctr"/>
            <a:r>
              <a:rPr lang="en-US" sz="3200" dirty="0">
                <a:solidFill>
                  <a:schemeClr val="tx2"/>
                </a:solidFill>
                <a:latin typeface="+mj-lt"/>
              </a:rPr>
              <a:t>SOCIAL SERVICE AGENCIES</a:t>
            </a:r>
          </a:p>
        </p:txBody>
      </p:sp>
      <p:sp>
        <p:nvSpPr>
          <p:cNvPr id="9" name="TextBox 8">
            <a:extLst>
              <a:ext uri="{FF2B5EF4-FFF2-40B4-BE49-F238E27FC236}">
                <a16:creationId xmlns:a16="http://schemas.microsoft.com/office/drawing/2014/main" id="{037B954F-1058-F34C-A5C3-5CA47610E524}"/>
              </a:ext>
            </a:extLst>
          </p:cNvPr>
          <p:cNvSpPr txBox="1"/>
          <p:nvPr/>
        </p:nvSpPr>
        <p:spPr>
          <a:xfrm>
            <a:off x="5071858" y="1418226"/>
            <a:ext cx="2537459" cy="1077218"/>
          </a:xfrm>
          <a:prstGeom prst="rect">
            <a:avLst/>
          </a:prstGeom>
          <a:noFill/>
        </p:spPr>
        <p:txBody>
          <a:bodyPr wrap="square" rtlCol="0">
            <a:spAutoFit/>
          </a:bodyPr>
          <a:lstStyle/>
          <a:p>
            <a:pPr algn="ctr"/>
            <a:r>
              <a:rPr lang="en-US" sz="3200" dirty="0">
                <a:solidFill>
                  <a:schemeClr val="tx2"/>
                </a:solidFill>
                <a:latin typeface="+mj-lt"/>
              </a:rPr>
              <a:t>JEWISH EDUCATION</a:t>
            </a:r>
          </a:p>
        </p:txBody>
      </p:sp>
      <p:sp>
        <p:nvSpPr>
          <p:cNvPr id="10" name="TextBox 9">
            <a:extLst>
              <a:ext uri="{FF2B5EF4-FFF2-40B4-BE49-F238E27FC236}">
                <a16:creationId xmlns:a16="http://schemas.microsoft.com/office/drawing/2014/main" id="{32D2FDA6-4877-8247-84B7-C9669B8015D5}"/>
              </a:ext>
            </a:extLst>
          </p:cNvPr>
          <p:cNvSpPr txBox="1"/>
          <p:nvPr/>
        </p:nvSpPr>
        <p:spPr>
          <a:xfrm>
            <a:off x="3287077" y="4800521"/>
            <a:ext cx="2242185" cy="1077218"/>
          </a:xfrm>
          <a:prstGeom prst="rect">
            <a:avLst/>
          </a:prstGeom>
          <a:noFill/>
        </p:spPr>
        <p:txBody>
          <a:bodyPr wrap="square" rtlCol="0">
            <a:spAutoFit/>
          </a:bodyPr>
          <a:lstStyle/>
          <a:p>
            <a:pPr algn="ctr"/>
            <a:r>
              <a:rPr lang="en-US" sz="3200" dirty="0">
                <a:solidFill>
                  <a:schemeClr val="tx2"/>
                </a:solidFill>
                <a:latin typeface="+mj-lt"/>
              </a:rPr>
              <a:t>COMMUNITY FUNDERS</a:t>
            </a:r>
          </a:p>
        </p:txBody>
      </p:sp>
      <p:sp>
        <p:nvSpPr>
          <p:cNvPr id="12" name="TextBox 11">
            <a:extLst>
              <a:ext uri="{FF2B5EF4-FFF2-40B4-BE49-F238E27FC236}">
                <a16:creationId xmlns:a16="http://schemas.microsoft.com/office/drawing/2014/main" id="{AE3DA99E-F253-4740-AE55-A45C3F5F51C7}"/>
              </a:ext>
            </a:extLst>
          </p:cNvPr>
          <p:cNvSpPr txBox="1"/>
          <p:nvPr/>
        </p:nvSpPr>
        <p:spPr>
          <a:xfrm>
            <a:off x="6794691" y="4565362"/>
            <a:ext cx="2798851" cy="1569660"/>
          </a:xfrm>
          <a:prstGeom prst="rect">
            <a:avLst/>
          </a:prstGeom>
          <a:noFill/>
        </p:spPr>
        <p:txBody>
          <a:bodyPr wrap="square" rtlCol="0">
            <a:spAutoFit/>
          </a:bodyPr>
          <a:lstStyle/>
          <a:p>
            <a:pPr algn="ctr"/>
            <a:r>
              <a:rPr lang="en-US" sz="3200" dirty="0">
                <a:solidFill>
                  <a:schemeClr val="tx2"/>
                </a:solidFill>
                <a:latin typeface="+mj-lt"/>
              </a:rPr>
              <a:t>LOCAL CHAPTER OF NATIONAL ORGANIZATIONS</a:t>
            </a:r>
          </a:p>
        </p:txBody>
      </p:sp>
      <p:sp>
        <p:nvSpPr>
          <p:cNvPr id="13" name="TextBox 12">
            <a:extLst>
              <a:ext uri="{FF2B5EF4-FFF2-40B4-BE49-F238E27FC236}">
                <a16:creationId xmlns:a16="http://schemas.microsoft.com/office/drawing/2014/main" id="{8DB61B8F-9027-8743-AA7F-BD5E645C2A7A}"/>
              </a:ext>
            </a:extLst>
          </p:cNvPr>
          <p:cNvSpPr txBox="1"/>
          <p:nvPr/>
        </p:nvSpPr>
        <p:spPr>
          <a:xfrm>
            <a:off x="8473220" y="1370201"/>
            <a:ext cx="2974798" cy="1077218"/>
          </a:xfrm>
          <a:prstGeom prst="rect">
            <a:avLst/>
          </a:prstGeom>
          <a:noFill/>
        </p:spPr>
        <p:txBody>
          <a:bodyPr wrap="square" rtlCol="0">
            <a:spAutoFit/>
          </a:bodyPr>
          <a:lstStyle/>
          <a:p>
            <a:pPr algn="ctr"/>
            <a:r>
              <a:rPr lang="en-US" sz="3200" dirty="0">
                <a:solidFill>
                  <a:schemeClr val="tx2"/>
                </a:solidFill>
                <a:latin typeface="+mj-lt"/>
              </a:rPr>
              <a:t>LOCAL CONGREGATIONS</a:t>
            </a:r>
          </a:p>
        </p:txBody>
      </p:sp>
      <p:sp>
        <p:nvSpPr>
          <p:cNvPr id="14" name="TextBox 13">
            <a:extLst>
              <a:ext uri="{FF2B5EF4-FFF2-40B4-BE49-F238E27FC236}">
                <a16:creationId xmlns:a16="http://schemas.microsoft.com/office/drawing/2014/main" id="{AEDCDFD0-76B1-0147-86DB-CD3C1A9DC080}"/>
              </a:ext>
            </a:extLst>
          </p:cNvPr>
          <p:cNvSpPr txBox="1"/>
          <p:nvPr/>
        </p:nvSpPr>
        <p:spPr>
          <a:xfrm>
            <a:off x="464444" y="3459412"/>
            <a:ext cx="11752289" cy="369332"/>
          </a:xfrm>
          <a:prstGeom prst="rect">
            <a:avLst/>
          </a:prstGeom>
          <a:noFill/>
        </p:spPr>
        <p:txBody>
          <a:bodyPr wrap="square" rtlCol="0">
            <a:spAutoFit/>
          </a:bodyPr>
          <a:lstStyle/>
          <a:p>
            <a:pPr algn="ctr"/>
            <a:r>
              <a:rPr lang="en-US" dirty="0">
                <a:solidFill>
                  <a:schemeClr val="tx2"/>
                </a:solidFill>
              </a:rPr>
              <a:t>THE JEWISH ORGANIZATIONS IN CINCINNATI CAN BE DIVIDED INTO THE FOLLOW CATEGORIES</a:t>
            </a:r>
          </a:p>
        </p:txBody>
      </p:sp>
    </p:spTree>
    <p:extLst>
      <p:ext uri="{BB962C8B-B14F-4D97-AF65-F5344CB8AC3E}">
        <p14:creationId xmlns:p14="http://schemas.microsoft.com/office/powerpoint/2010/main" val="3628820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err="1"/>
              <a:t>Atara</a:t>
            </a:r>
            <a:r>
              <a:rPr lang="en-US" dirty="0"/>
              <a:t> girls school</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it-IT" sz="2400" dirty="0">
                <a:solidFill>
                  <a:schemeClr val="tx2"/>
                </a:solidFill>
              </a:rPr>
              <a:t>6701 Elbrook Ave</a:t>
            </a:r>
          </a:p>
          <a:p>
            <a:pPr marL="0" indent="0">
              <a:buNone/>
            </a:pPr>
            <a:r>
              <a:rPr lang="it-IT" sz="2400" dirty="0">
                <a:solidFill>
                  <a:schemeClr val="tx2"/>
                </a:solidFill>
              </a:rPr>
              <a:t>Cincinnati, OH 45237</a:t>
            </a:r>
            <a:endParaRPr lang="en-US" sz="2200" dirty="0">
              <a:solidFill>
                <a:schemeClr val="tx2"/>
              </a:solidFill>
            </a:endParaRPr>
          </a:p>
          <a:p>
            <a:pPr marL="0" indent="0">
              <a:buNone/>
            </a:pPr>
            <a:r>
              <a:rPr lang="en-US" sz="2200" dirty="0">
                <a:solidFill>
                  <a:schemeClr val="tx2"/>
                </a:solidFill>
              </a:rPr>
              <a:t>(513) 366-3946</a:t>
            </a:r>
          </a:p>
          <a:p>
            <a:pPr marL="0" indent="0">
              <a:buNone/>
            </a:pPr>
            <a:r>
              <a:rPr lang="en-US" sz="2400" dirty="0">
                <a:solidFill>
                  <a:schemeClr val="tx2"/>
                </a:solidFill>
              </a:rPr>
              <a:t>ataragirlshs.com</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Clr>
                <a:srgbClr val="373545"/>
              </a:buClr>
              <a:buNone/>
            </a:pPr>
            <a:r>
              <a:rPr lang="en-US" dirty="0" err="1">
                <a:solidFill>
                  <a:schemeClr val="tx2"/>
                </a:solidFill>
              </a:rPr>
              <a:t>Atara</a:t>
            </a:r>
            <a:r>
              <a:rPr lang="en-US" dirty="0">
                <a:solidFill>
                  <a:schemeClr val="tx2"/>
                </a:solidFill>
              </a:rPr>
              <a:t> Girls High School offers a rigorous academic and spiritual experience where girls thrive in a collaborative, interactive and intellectually challenging environment. </a:t>
            </a:r>
            <a:r>
              <a:rPr lang="en-US" dirty="0" err="1">
                <a:solidFill>
                  <a:schemeClr val="tx2"/>
                </a:solidFill>
              </a:rPr>
              <a:t>Atara</a:t>
            </a:r>
            <a:r>
              <a:rPr lang="en-US" dirty="0">
                <a:solidFill>
                  <a:schemeClr val="tx2"/>
                </a:solidFill>
              </a:rPr>
              <a:t> is committed to superior academic achievement and spiritual growth within the context of ensuring the complete overall development of each student. The curriculum has been developed with an emphasis on advancements in pedagogy and technology as part of essential components in education. </a:t>
            </a:r>
            <a:r>
              <a:rPr lang="en-US" dirty="0" err="1">
                <a:solidFill>
                  <a:schemeClr val="tx2"/>
                </a:solidFill>
              </a:rPr>
              <a:t>Atara</a:t>
            </a:r>
            <a:r>
              <a:rPr lang="en-US" dirty="0">
                <a:solidFill>
                  <a:schemeClr val="tx2"/>
                </a:solidFill>
              </a:rPr>
              <a:t> is distinguished by their dedication to cultivating a passion for learning, independent thinking, personal integrity and a steadfast commitment to serve the greater Jewish community.</a:t>
            </a:r>
          </a:p>
        </p:txBody>
      </p:sp>
      <p:pic>
        <p:nvPicPr>
          <p:cNvPr id="9" name="Picture 8" descr="C:\Users\kverdier\AppData\Local\Microsoft\Windows\Temporary Internet Files\Content.Outlook\KRO635HT\download.jpg"/>
          <p:cNvPicPr/>
          <p:nvPr/>
        </p:nvPicPr>
        <p:blipFill rotWithShape="1">
          <a:blip r:embed="rId2">
            <a:extLst>
              <a:ext uri="{28A0092B-C50C-407E-A947-70E740481C1C}">
                <a14:useLocalDpi xmlns:a14="http://schemas.microsoft.com/office/drawing/2010/main" val="0"/>
              </a:ext>
            </a:extLst>
          </a:blip>
          <a:srcRect l="24346" r="23560"/>
          <a:stretch/>
        </p:blipFill>
        <p:spPr bwMode="auto">
          <a:xfrm>
            <a:off x="6814306" y="1337820"/>
            <a:ext cx="3768434" cy="23385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9602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Hillel</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3157510"/>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p>
            <a:pPr marL="0" indent="0">
              <a:buNone/>
            </a:pPr>
            <a:r>
              <a:rPr lang="en-US" dirty="0">
                <a:solidFill>
                  <a:schemeClr val="tx2"/>
                </a:solidFill>
              </a:rPr>
              <a:t>UC: 2615 Clifton Ave</a:t>
            </a:r>
          </a:p>
          <a:p>
            <a:pPr marL="0" indent="0">
              <a:buNone/>
            </a:pPr>
            <a:r>
              <a:rPr lang="en-US" dirty="0">
                <a:solidFill>
                  <a:schemeClr val="tx2"/>
                </a:solidFill>
              </a:rPr>
              <a:t>      Cincinnati, OH 45220 </a:t>
            </a:r>
          </a:p>
          <a:p>
            <a:pPr marL="0" indent="0">
              <a:buNone/>
            </a:pPr>
            <a:r>
              <a:rPr lang="en-US" dirty="0">
                <a:solidFill>
                  <a:schemeClr val="tx2"/>
                </a:solidFill>
              </a:rPr>
              <a:t>      (513) 221-6728</a:t>
            </a:r>
          </a:p>
          <a:p>
            <a:pPr marL="0" indent="0">
              <a:buNone/>
            </a:pPr>
            <a:r>
              <a:rPr lang="en-US" dirty="0">
                <a:solidFill>
                  <a:schemeClr val="tx2"/>
                </a:solidFill>
              </a:rPr>
              <a:t>      </a:t>
            </a:r>
            <a:r>
              <a:rPr lang="en-US" dirty="0" err="1">
                <a:solidFill>
                  <a:schemeClr val="tx2"/>
                </a:solidFill>
              </a:rPr>
              <a:t>hillelcincinnati.org</a:t>
            </a:r>
            <a:endParaRPr lang="en-US" dirty="0">
              <a:solidFill>
                <a:schemeClr val="tx2"/>
              </a:solidFill>
            </a:endParaRPr>
          </a:p>
          <a:p>
            <a:pPr marL="0" indent="0">
              <a:buNone/>
            </a:pPr>
            <a:r>
              <a:rPr lang="en-US" dirty="0">
                <a:solidFill>
                  <a:schemeClr val="tx2"/>
                </a:solidFill>
              </a:rPr>
              <a:t>Miami: 11 E Walnut St</a:t>
            </a:r>
          </a:p>
          <a:p>
            <a:pPr marL="0" indent="0">
              <a:buNone/>
            </a:pPr>
            <a:r>
              <a:rPr lang="en-US" dirty="0">
                <a:solidFill>
                  <a:schemeClr val="tx2"/>
                </a:solidFill>
              </a:rPr>
              <a:t>         Oxford, OH 45056</a:t>
            </a:r>
          </a:p>
          <a:p>
            <a:pPr marL="0" indent="0">
              <a:buNone/>
            </a:pPr>
            <a:r>
              <a:rPr lang="en-US" dirty="0">
                <a:solidFill>
                  <a:schemeClr val="tx2"/>
                </a:solidFill>
              </a:rPr>
              <a:t>         (513) 523-5190</a:t>
            </a:r>
          </a:p>
          <a:p>
            <a:pPr marL="0" indent="0">
              <a:buNone/>
            </a:pPr>
            <a:r>
              <a:rPr lang="en-US" dirty="0">
                <a:solidFill>
                  <a:schemeClr val="tx2"/>
                </a:solidFill>
              </a:rPr>
              <a:t>         </a:t>
            </a:r>
            <a:r>
              <a:rPr lang="en-US" dirty="0" err="1">
                <a:solidFill>
                  <a:schemeClr val="tx2"/>
                </a:solidFill>
              </a:rPr>
              <a:t>muhillel.org</a:t>
            </a:r>
            <a:endParaRPr lang="en-US" dirty="0">
              <a:solidFill>
                <a:schemeClr val="tx2"/>
              </a:solidFill>
            </a:endParaRPr>
          </a:p>
          <a:p>
            <a:pPr marL="0" indent="0">
              <a:buNone/>
            </a:pPr>
            <a:endParaRPr lang="en-US" dirty="0">
              <a:solidFill>
                <a:schemeClr val="tx2"/>
              </a:solidFill>
            </a:endParaRP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4631826"/>
            <a:ext cx="10178322" cy="1806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Font typeface="Arial" panose="020B0604020202020204" pitchFamily="34" charset="0"/>
              <a:buNone/>
            </a:pPr>
            <a:r>
              <a:rPr lang="en-US" dirty="0">
                <a:solidFill>
                  <a:schemeClr val="tx2"/>
                </a:solidFill>
              </a:rPr>
              <a:t>Hillel is the largest Jewish campus organization in the world, working with thousands of college students globally. Hillel has branch organization on many college campuses and the Cincinnati community works with and supports the Hillel centers at the University of Cincinnati and Miami University of Ohio. </a:t>
            </a:r>
          </a:p>
        </p:txBody>
      </p:sp>
      <p:pic>
        <p:nvPicPr>
          <p:cNvPr id="5" name="Picture 4">
            <a:extLst>
              <a:ext uri="{FF2B5EF4-FFF2-40B4-BE49-F238E27FC236}">
                <a16:creationId xmlns:a16="http://schemas.microsoft.com/office/drawing/2014/main" id="{993AE209-B934-2246-9E61-1AE588A66F23}"/>
              </a:ext>
            </a:extLst>
          </p:cNvPr>
          <p:cNvPicPr>
            <a:picLocks noChangeAspect="1"/>
          </p:cNvPicPr>
          <p:nvPr/>
        </p:nvPicPr>
        <p:blipFill>
          <a:blip r:embed="rId2"/>
          <a:stretch>
            <a:fillRect/>
          </a:stretch>
        </p:blipFill>
        <p:spPr>
          <a:xfrm>
            <a:off x="6566982" y="1997136"/>
            <a:ext cx="3427664" cy="1019939"/>
          </a:xfrm>
          <a:prstGeom prst="rect">
            <a:avLst/>
          </a:prstGeom>
        </p:spPr>
      </p:pic>
    </p:spTree>
    <p:extLst>
      <p:ext uri="{BB962C8B-B14F-4D97-AF65-F5344CB8AC3E}">
        <p14:creationId xmlns:p14="http://schemas.microsoft.com/office/powerpoint/2010/main" val="2644960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Camp Livingston </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sz="2200" dirty="0">
                <a:solidFill>
                  <a:schemeClr val="tx2"/>
                </a:solidFill>
              </a:rPr>
              <a:t>8485 Ridge Road</a:t>
            </a:r>
          </a:p>
          <a:p>
            <a:pPr marL="0" indent="0">
              <a:buNone/>
            </a:pPr>
            <a:r>
              <a:rPr lang="en-US" sz="2200" dirty="0">
                <a:solidFill>
                  <a:schemeClr val="tx2"/>
                </a:solidFill>
              </a:rPr>
              <a:t>Cincinnati, OH 45236</a:t>
            </a:r>
          </a:p>
          <a:p>
            <a:pPr marL="0" indent="0">
              <a:buNone/>
            </a:pPr>
            <a:r>
              <a:rPr lang="en-US" sz="2200" dirty="0">
                <a:solidFill>
                  <a:schemeClr val="tx2"/>
                </a:solidFill>
              </a:rPr>
              <a:t>(513) 793-5554</a:t>
            </a:r>
          </a:p>
          <a:p>
            <a:pPr marL="0" indent="0">
              <a:buNone/>
            </a:pPr>
            <a:r>
              <a:rPr lang="en-US" sz="2200" dirty="0" err="1">
                <a:solidFill>
                  <a:schemeClr val="tx2"/>
                </a:solidFill>
              </a:rPr>
              <a:t>camplivingston.com</a:t>
            </a:r>
            <a:endParaRPr lang="en-US" sz="2200" dirty="0">
              <a:solidFill>
                <a:schemeClr val="tx2"/>
              </a:solidFill>
            </a:endParaRPr>
          </a:p>
          <a:p>
            <a:pPr marL="0" indent="0">
              <a:buNone/>
            </a:pPr>
            <a:endParaRPr lang="en-US" dirty="0">
              <a:solidFill>
                <a:schemeClr val="tx2"/>
              </a:solidFill>
            </a:endParaRP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2"/>
                </a:solidFill>
              </a:rPr>
              <a:t>In the rolling, wooded hills of southeastern Indiana, Camp Livingston offers a summer experience for Jewish children and teens. Camp Livingston is a safe and nurturing environment where campers gain self-esteem, build confidence, and form lasting friendships with their cabin and unit friends, all within a fun and exciting atmosphere. Campers come to know and love themselves, their community, and their place in the greater world.</a:t>
            </a:r>
          </a:p>
        </p:txBody>
      </p:sp>
      <p:pic>
        <p:nvPicPr>
          <p:cNvPr id="5" name="Picture 4">
            <a:extLst>
              <a:ext uri="{FF2B5EF4-FFF2-40B4-BE49-F238E27FC236}">
                <a16:creationId xmlns:a16="http://schemas.microsoft.com/office/drawing/2014/main" id="{04EDD6E5-4B7D-3346-8BEB-4818EA22DCA0}"/>
              </a:ext>
            </a:extLst>
          </p:cNvPr>
          <p:cNvPicPr>
            <a:picLocks noChangeAspect="1"/>
          </p:cNvPicPr>
          <p:nvPr/>
        </p:nvPicPr>
        <p:blipFill rotWithShape="1">
          <a:blip r:embed="rId2"/>
          <a:srcRect l="5760" r="4186"/>
          <a:stretch/>
        </p:blipFill>
        <p:spPr>
          <a:xfrm>
            <a:off x="6509167" y="1236690"/>
            <a:ext cx="4037382" cy="2433535"/>
          </a:xfrm>
          <a:prstGeom prst="rect">
            <a:avLst/>
          </a:prstGeom>
        </p:spPr>
      </p:pic>
    </p:spTree>
    <p:extLst>
      <p:ext uri="{BB962C8B-B14F-4D97-AF65-F5344CB8AC3E}">
        <p14:creationId xmlns:p14="http://schemas.microsoft.com/office/powerpoint/2010/main" val="2532640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normAutofit/>
          </a:bodyPr>
          <a:lstStyle/>
          <a:p>
            <a:r>
              <a:rPr lang="en-US" sz="4400" dirty="0"/>
              <a:t>Holocaust and Humanity center</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sz="2200" dirty="0">
                <a:solidFill>
                  <a:schemeClr val="tx2"/>
                </a:solidFill>
              </a:rPr>
              <a:t>1301 Western Ave, Suite 2101 Cincinnati, OH 45203</a:t>
            </a:r>
          </a:p>
          <a:p>
            <a:pPr marL="0" indent="0">
              <a:buNone/>
            </a:pPr>
            <a:r>
              <a:rPr lang="en-US" sz="2200" dirty="0">
                <a:solidFill>
                  <a:schemeClr val="tx2"/>
                </a:solidFill>
              </a:rPr>
              <a:t>(513) 487-3055</a:t>
            </a:r>
          </a:p>
          <a:p>
            <a:pPr marL="0" indent="0">
              <a:buNone/>
            </a:pPr>
            <a:r>
              <a:rPr lang="en-US" sz="2200" dirty="0">
                <a:solidFill>
                  <a:schemeClr val="tx2"/>
                </a:solidFill>
              </a:rPr>
              <a:t>Holocaustandhumanity.org </a:t>
            </a:r>
          </a:p>
          <a:p>
            <a:pPr marL="0" indent="0">
              <a:buNone/>
            </a:pPr>
            <a:r>
              <a:rPr lang="en-US" sz="2200" dirty="0">
                <a:solidFill>
                  <a:schemeClr val="tx2"/>
                </a:solidFill>
              </a:rPr>
              <a:t>Other Names: HHC</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2"/>
                </a:solidFill>
              </a:rPr>
              <a:t>The Holocaust &amp; Humanity Center exists to ensure that the lessons of the Holocaust inspire action today. HHC educates about the Holocaust, remembers its victims and acts on its lessons. Through innovative programs and partnerships, HHC challenges injustice, inhumanity and prejudice, and fosters understanding, inclusion and engaged citizenship. HHC impacts over 100,000 individuals each year.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778" y="1660736"/>
            <a:ext cx="4239490" cy="1692740"/>
          </a:xfrm>
          <a:prstGeom prst="rect">
            <a:avLst/>
          </a:prstGeom>
        </p:spPr>
      </p:pic>
    </p:spTree>
    <p:extLst>
      <p:ext uri="{BB962C8B-B14F-4D97-AF65-F5344CB8AC3E}">
        <p14:creationId xmlns:p14="http://schemas.microsoft.com/office/powerpoint/2010/main" val="3652922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Hebrew union college </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sz="2200" dirty="0">
                <a:solidFill>
                  <a:schemeClr val="tx2"/>
                </a:solidFill>
              </a:rPr>
              <a:t>3101 Clifton Avenue </a:t>
            </a:r>
          </a:p>
          <a:p>
            <a:pPr marL="0" indent="0">
              <a:buNone/>
            </a:pPr>
            <a:r>
              <a:rPr lang="en-US" sz="2200" dirty="0">
                <a:solidFill>
                  <a:schemeClr val="tx2"/>
                </a:solidFill>
              </a:rPr>
              <a:t>Cincinnati, OH 45220</a:t>
            </a:r>
          </a:p>
          <a:p>
            <a:pPr marL="0" indent="0">
              <a:buNone/>
            </a:pPr>
            <a:r>
              <a:rPr lang="en-US" sz="2200" dirty="0">
                <a:solidFill>
                  <a:schemeClr val="tx2"/>
                </a:solidFill>
              </a:rPr>
              <a:t>(513) 221-1875</a:t>
            </a:r>
          </a:p>
          <a:p>
            <a:pPr marL="0" indent="0">
              <a:buNone/>
            </a:pPr>
            <a:r>
              <a:rPr lang="en-US" sz="2200" dirty="0" err="1">
                <a:solidFill>
                  <a:schemeClr val="tx2"/>
                </a:solidFill>
              </a:rPr>
              <a:t>huc.edu</a:t>
            </a:r>
            <a:endParaRPr lang="en-US" sz="2200" dirty="0">
              <a:solidFill>
                <a:schemeClr val="tx2"/>
              </a:solidFill>
            </a:endParaRPr>
          </a:p>
          <a:p>
            <a:pPr marL="0" indent="0">
              <a:buNone/>
            </a:pPr>
            <a:r>
              <a:rPr lang="en-US" sz="2200" dirty="0">
                <a:solidFill>
                  <a:schemeClr val="tx2"/>
                </a:solidFill>
              </a:rPr>
              <a:t>Other Names: HUC, HUC-JIR</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Font typeface="Arial" panose="020B0604020202020204" pitchFamily="34" charset="0"/>
              <a:buNone/>
            </a:pPr>
            <a:r>
              <a:rPr lang="en-US" dirty="0">
                <a:solidFill>
                  <a:schemeClr val="tx2"/>
                </a:solidFill>
              </a:rPr>
              <a:t>HUC is the largest Jewish seminary in North America for Jewish studies, preparing rabbis, cantors, leaders in Jewish education, Jewish nonprofit professional, pastoral counselors and scholars to apply their knowledge, commitment vision and expertise to strength and transform the Jewish community and the larger world. HUC has 4 campuses in Jerusalem, Cincinnati, New York and Los Angeles. Cincinnati is the original, historic campus and houses a rabbinical school, the Pines School of Graduate Studies, the American Jewish Archives,  the </a:t>
            </a:r>
            <a:r>
              <a:rPr lang="en-US" dirty="0" err="1">
                <a:solidFill>
                  <a:schemeClr val="tx2"/>
                </a:solidFill>
              </a:rPr>
              <a:t>Klau</a:t>
            </a:r>
            <a:r>
              <a:rPr lang="en-US" dirty="0">
                <a:solidFill>
                  <a:schemeClr val="tx2"/>
                </a:solidFill>
              </a:rPr>
              <a:t> Library, the </a:t>
            </a:r>
            <a:r>
              <a:rPr lang="en-US" dirty="0" err="1">
                <a:solidFill>
                  <a:schemeClr val="tx2"/>
                </a:solidFill>
              </a:rPr>
              <a:t>Skirball</a:t>
            </a:r>
            <a:r>
              <a:rPr lang="en-US" dirty="0">
                <a:solidFill>
                  <a:schemeClr val="tx2"/>
                </a:solidFill>
              </a:rPr>
              <a:t> Museum and is the physical location for the Barbash Vital Support Center. </a:t>
            </a:r>
          </a:p>
        </p:txBody>
      </p:sp>
      <p:pic>
        <p:nvPicPr>
          <p:cNvPr id="5" name="Picture 4">
            <a:extLst>
              <a:ext uri="{FF2B5EF4-FFF2-40B4-BE49-F238E27FC236}">
                <a16:creationId xmlns:a16="http://schemas.microsoft.com/office/drawing/2014/main" id="{DC98ADCE-D16F-7B43-835B-B1843173434E}"/>
              </a:ext>
            </a:extLst>
          </p:cNvPr>
          <p:cNvPicPr>
            <a:picLocks noChangeAspect="1"/>
          </p:cNvPicPr>
          <p:nvPr/>
        </p:nvPicPr>
        <p:blipFill>
          <a:blip r:embed="rId2"/>
          <a:stretch>
            <a:fillRect/>
          </a:stretch>
        </p:blipFill>
        <p:spPr>
          <a:xfrm>
            <a:off x="7319692" y="1389888"/>
            <a:ext cx="2282623" cy="2282623"/>
          </a:xfrm>
          <a:prstGeom prst="rect">
            <a:avLst/>
          </a:prstGeom>
        </p:spPr>
      </p:pic>
    </p:spTree>
    <p:extLst>
      <p:ext uri="{BB962C8B-B14F-4D97-AF65-F5344CB8AC3E}">
        <p14:creationId xmlns:p14="http://schemas.microsoft.com/office/powerpoint/2010/main" val="947910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AMERICAN JEWISH ARCHIVES</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sz="2200" dirty="0">
                <a:solidFill>
                  <a:schemeClr val="tx2"/>
                </a:solidFill>
              </a:rPr>
              <a:t>3101 Clifton Avenue </a:t>
            </a:r>
          </a:p>
          <a:p>
            <a:pPr marL="0" indent="0">
              <a:buNone/>
            </a:pPr>
            <a:r>
              <a:rPr lang="en-US" sz="2200" dirty="0">
                <a:solidFill>
                  <a:schemeClr val="tx2"/>
                </a:solidFill>
              </a:rPr>
              <a:t>Cincinnati, OH 45220 </a:t>
            </a:r>
          </a:p>
          <a:p>
            <a:pPr marL="0" indent="0">
              <a:buNone/>
            </a:pPr>
            <a:r>
              <a:rPr lang="en-US" sz="2200" dirty="0">
                <a:solidFill>
                  <a:schemeClr val="tx2"/>
                </a:solidFill>
              </a:rPr>
              <a:t>(513) 487-3017</a:t>
            </a:r>
          </a:p>
          <a:p>
            <a:pPr marL="0" indent="0">
              <a:buNone/>
            </a:pPr>
            <a:r>
              <a:rPr lang="en-US" sz="2200" dirty="0" err="1">
                <a:solidFill>
                  <a:schemeClr val="tx2"/>
                </a:solidFill>
              </a:rPr>
              <a:t>americanjewisharchives.org</a:t>
            </a:r>
            <a:endParaRPr lang="en-US" sz="2200" dirty="0">
              <a:solidFill>
                <a:schemeClr val="tx2"/>
              </a:solidFill>
            </a:endParaRPr>
          </a:p>
          <a:p>
            <a:pPr marL="0" indent="0">
              <a:buNone/>
            </a:pPr>
            <a:r>
              <a:rPr lang="en-US" sz="2200" dirty="0">
                <a:solidFill>
                  <a:schemeClr val="tx2"/>
                </a:solidFill>
              </a:rPr>
              <a:t>Other Names: AJA, the archives </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655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2"/>
                </a:solidFill>
              </a:rPr>
              <a:t>The Jacob Rader Marcus Center of the American Jewish Archives was established in 1947 by renowned historian, Dr. Jacob Rader Marcus to collect, preserve, and make available for research, materials on the history of Jews and Jewish communities in the Western Hemisphere. Today the AJA houses over ten million pages of documentation. The AJA exists to preserve the continuity of Jewish life and learning for future generations and aspires to serve scholars, educators, students, and researchers of all backgrounds and beliefs.</a:t>
            </a:r>
          </a:p>
        </p:txBody>
      </p:sp>
      <p:pic>
        <p:nvPicPr>
          <p:cNvPr id="6" name="Picture 5">
            <a:extLst>
              <a:ext uri="{FF2B5EF4-FFF2-40B4-BE49-F238E27FC236}">
                <a16:creationId xmlns:a16="http://schemas.microsoft.com/office/drawing/2014/main" id="{F6D39D31-3C42-CB43-A964-776825043DE5}"/>
              </a:ext>
            </a:extLst>
          </p:cNvPr>
          <p:cNvPicPr>
            <a:picLocks noChangeAspect="1"/>
          </p:cNvPicPr>
          <p:nvPr/>
        </p:nvPicPr>
        <p:blipFill>
          <a:blip r:embed="rId2"/>
          <a:stretch>
            <a:fillRect/>
          </a:stretch>
        </p:blipFill>
        <p:spPr>
          <a:xfrm>
            <a:off x="6386386" y="1999488"/>
            <a:ext cx="4202394" cy="1056512"/>
          </a:xfrm>
          <a:prstGeom prst="rect">
            <a:avLst/>
          </a:prstGeom>
        </p:spPr>
      </p:pic>
    </p:spTree>
    <p:extLst>
      <p:ext uri="{BB962C8B-B14F-4D97-AF65-F5344CB8AC3E}">
        <p14:creationId xmlns:p14="http://schemas.microsoft.com/office/powerpoint/2010/main" val="2432191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099-833D-AF4C-9DF2-5FD04D1019C2}"/>
              </a:ext>
            </a:extLst>
          </p:cNvPr>
          <p:cNvSpPr>
            <a:spLocks noGrp="1"/>
          </p:cNvSpPr>
          <p:nvPr>
            <p:ph type="title"/>
          </p:nvPr>
        </p:nvSpPr>
        <p:spPr>
          <a:xfrm>
            <a:off x="3003087" y="2585504"/>
            <a:ext cx="8704231" cy="1316023"/>
          </a:xfrm>
        </p:spPr>
        <p:txBody>
          <a:bodyPr>
            <a:normAutofit fontScale="90000"/>
          </a:bodyPr>
          <a:lstStyle/>
          <a:p>
            <a:r>
              <a:rPr lang="en-US" dirty="0"/>
              <a:t>LOCAL CONGREGATIONS</a:t>
            </a:r>
          </a:p>
        </p:txBody>
      </p:sp>
      <p:sp>
        <p:nvSpPr>
          <p:cNvPr id="3" name="TextBox 2">
            <a:extLst>
              <a:ext uri="{FF2B5EF4-FFF2-40B4-BE49-F238E27FC236}">
                <a16:creationId xmlns:a16="http://schemas.microsoft.com/office/drawing/2014/main" id="{F5B89879-103D-2241-B87A-09E2258ECA0F}"/>
              </a:ext>
            </a:extLst>
          </p:cNvPr>
          <p:cNvSpPr txBox="1"/>
          <p:nvPr/>
        </p:nvSpPr>
        <p:spPr>
          <a:xfrm>
            <a:off x="3003087" y="3901527"/>
            <a:ext cx="8599300" cy="1477328"/>
          </a:xfrm>
          <a:prstGeom prst="rect">
            <a:avLst/>
          </a:prstGeom>
          <a:noFill/>
        </p:spPr>
        <p:txBody>
          <a:bodyPr wrap="square" rtlCol="0">
            <a:spAutoFit/>
          </a:bodyPr>
          <a:lstStyle/>
          <a:p>
            <a:r>
              <a:rPr lang="en-US" dirty="0"/>
              <a:t>CONGREGATION BETH ADAM ∙ ROCKDALE TEMPLE ∙ WISE TEMPLE ∙ VALLEY TEMPLE ∙ TEMPLE SHOLOM ∙ ADATH ISRAEL CONGREGATION ∙ NORTHERN HILLS SYNAGOGUE ∙  BETH ISRAEL CONGREGATION ∙ CONGREGATION ETZ CHAIM∙ CONGREGATION ZICHRON ELIEZER ∙ GOLF MANOR SYNAGOGUE ∙ CONGREGATION SHAAREI TORAH</a:t>
            </a:r>
          </a:p>
        </p:txBody>
      </p:sp>
    </p:spTree>
    <p:extLst>
      <p:ext uri="{BB962C8B-B14F-4D97-AF65-F5344CB8AC3E}">
        <p14:creationId xmlns:p14="http://schemas.microsoft.com/office/powerpoint/2010/main" val="2216307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Congregation beth adam</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sz="2200" dirty="0">
                <a:solidFill>
                  <a:schemeClr val="tx2"/>
                </a:solidFill>
              </a:rPr>
              <a:t>10001 Loveland-Madeira Road</a:t>
            </a:r>
          </a:p>
          <a:p>
            <a:pPr marL="0" indent="0">
              <a:buNone/>
            </a:pPr>
            <a:r>
              <a:rPr lang="en-US" sz="2200" dirty="0">
                <a:solidFill>
                  <a:schemeClr val="tx2"/>
                </a:solidFill>
              </a:rPr>
              <a:t>Loveland, OH 45140</a:t>
            </a:r>
          </a:p>
          <a:p>
            <a:pPr marL="0" indent="0">
              <a:buNone/>
            </a:pPr>
            <a:r>
              <a:rPr lang="en-US" sz="2200" dirty="0">
                <a:solidFill>
                  <a:schemeClr val="tx2"/>
                </a:solidFill>
              </a:rPr>
              <a:t>(513) 985-0400</a:t>
            </a:r>
          </a:p>
          <a:p>
            <a:pPr marL="0" indent="0">
              <a:buNone/>
            </a:pPr>
            <a:r>
              <a:rPr lang="en-US" sz="2200" dirty="0" err="1">
                <a:solidFill>
                  <a:schemeClr val="tx2"/>
                </a:solidFill>
              </a:rPr>
              <a:t>bethadam.org</a:t>
            </a:r>
            <a:endParaRPr lang="en-US" sz="2200" dirty="0">
              <a:solidFill>
                <a:schemeClr val="tx2"/>
              </a:solidFill>
            </a:endParaRPr>
          </a:p>
          <a:p>
            <a:pPr marL="0" indent="0">
              <a:buNone/>
            </a:pPr>
            <a:r>
              <a:rPr lang="en-US" sz="2200" dirty="0">
                <a:solidFill>
                  <a:schemeClr val="tx2"/>
                </a:solidFill>
              </a:rPr>
              <a:t>Denomination: Humanist</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2"/>
                </a:solidFill>
              </a:rPr>
              <a:t>Congregation Beth Adam was established in 1980 in response to the needs of a contemporary and diverse Jewish community. Dedicated to the celebration of Jewish holidays and life cycle events, Beth Adam approaches Judaism from a humanistic perspective.  As a congregation Beth Adam affirms a moral commitment to human dignity and ethical behavior. Beth Adam encourages each member to explore his or her Jewish heritage with an open mind and a willingness to take personal responsibility in determining his or her life course. </a:t>
            </a:r>
          </a:p>
        </p:txBody>
      </p:sp>
      <p:pic>
        <p:nvPicPr>
          <p:cNvPr id="5" name="Picture 4">
            <a:extLst>
              <a:ext uri="{FF2B5EF4-FFF2-40B4-BE49-F238E27FC236}">
                <a16:creationId xmlns:a16="http://schemas.microsoft.com/office/drawing/2014/main" id="{4FFFB442-2F99-1542-BB71-2D1C3D219837}"/>
              </a:ext>
            </a:extLst>
          </p:cNvPr>
          <p:cNvPicPr>
            <a:picLocks noChangeAspect="1"/>
          </p:cNvPicPr>
          <p:nvPr/>
        </p:nvPicPr>
        <p:blipFill>
          <a:blip r:embed="rId2"/>
          <a:stretch>
            <a:fillRect/>
          </a:stretch>
        </p:blipFill>
        <p:spPr>
          <a:xfrm>
            <a:off x="7381422" y="1566798"/>
            <a:ext cx="2115693" cy="1880616"/>
          </a:xfrm>
          <a:prstGeom prst="rect">
            <a:avLst/>
          </a:prstGeom>
        </p:spPr>
      </p:pic>
    </p:spTree>
    <p:extLst>
      <p:ext uri="{BB962C8B-B14F-4D97-AF65-F5344CB8AC3E}">
        <p14:creationId xmlns:p14="http://schemas.microsoft.com/office/powerpoint/2010/main" val="4029630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Rockdale temple</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0" indent="0">
              <a:lnSpc>
                <a:spcPct val="100000"/>
              </a:lnSpc>
              <a:buNone/>
            </a:pPr>
            <a:r>
              <a:rPr lang="en-US" sz="2200" dirty="0">
                <a:solidFill>
                  <a:schemeClr val="tx2"/>
                </a:solidFill>
              </a:rPr>
              <a:t>8501 Ridge Road</a:t>
            </a:r>
          </a:p>
          <a:p>
            <a:pPr marL="0" indent="0">
              <a:lnSpc>
                <a:spcPct val="100000"/>
              </a:lnSpc>
              <a:buNone/>
            </a:pPr>
            <a:r>
              <a:rPr lang="en-US" sz="2200" dirty="0">
                <a:solidFill>
                  <a:schemeClr val="tx2"/>
                </a:solidFill>
              </a:rPr>
              <a:t>Cincinnati, OH 45236</a:t>
            </a:r>
          </a:p>
          <a:p>
            <a:pPr marL="0" indent="0">
              <a:lnSpc>
                <a:spcPct val="100000"/>
              </a:lnSpc>
              <a:buNone/>
            </a:pPr>
            <a:r>
              <a:rPr lang="en-US" sz="2200" dirty="0">
                <a:solidFill>
                  <a:schemeClr val="tx2"/>
                </a:solidFill>
              </a:rPr>
              <a:t>(513) 891-9900</a:t>
            </a:r>
          </a:p>
          <a:p>
            <a:pPr marL="0" indent="0">
              <a:lnSpc>
                <a:spcPct val="100000"/>
              </a:lnSpc>
              <a:buNone/>
            </a:pPr>
            <a:r>
              <a:rPr lang="en-US" sz="2200" dirty="0" err="1">
                <a:solidFill>
                  <a:schemeClr val="tx2"/>
                </a:solidFill>
              </a:rPr>
              <a:t>rockdaletemple.org</a:t>
            </a:r>
            <a:endParaRPr lang="en-US" sz="2200" dirty="0">
              <a:solidFill>
                <a:schemeClr val="tx2"/>
              </a:solidFill>
            </a:endParaRPr>
          </a:p>
          <a:p>
            <a:pPr marL="0" indent="0">
              <a:lnSpc>
                <a:spcPct val="100000"/>
              </a:lnSpc>
              <a:buNone/>
            </a:pPr>
            <a:r>
              <a:rPr lang="en-US" sz="2200" dirty="0">
                <a:solidFill>
                  <a:schemeClr val="tx2"/>
                </a:solidFill>
              </a:rPr>
              <a:t>Other Names: KK Bene Israel</a:t>
            </a:r>
          </a:p>
          <a:p>
            <a:pPr marL="0" indent="0">
              <a:lnSpc>
                <a:spcPct val="100000"/>
              </a:lnSpc>
              <a:buNone/>
            </a:pPr>
            <a:r>
              <a:rPr lang="en-US" sz="2200" dirty="0">
                <a:solidFill>
                  <a:schemeClr val="tx2"/>
                </a:solidFill>
              </a:rPr>
              <a:t>Denomination: Reform</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2"/>
                </a:solidFill>
              </a:rPr>
              <a:t>The purpose and values of Rockdale Temple are to promote the fundamental and enduring principles of Judaism as expressed in the Reform Jewish movement; to ensure the continuity and future of the Jewish people;  to cultivate a love and understanding of Jewish culture and traditions; to promote the religious and spiritual needs of its members; to enable its members to develop a relationship with the one God through communal worship, study of Torah, activities and assembly; to promote a more just, righteous, and compassionate world; to apply the teachings of Judaism to the values and conduct of the individual, the family, and the society in which we live; and to project a positive presence in the community and the world for the public.</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Font typeface="Arial" panose="020B0604020202020204" pitchFamily="34" charset="0"/>
              <a:buNone/>
            </a:pPr>
            <a:endParaRPr lang="en-US" dirty="0">
              <a:solidFill>
                <a:schemeClr val="tx2"/>
              </a:solidFill>
            </a:endParaRPr>
          </a:p>
        </p:txBody>
      </p:sp>
      <p:pic>
        <p:nvPicPr>
          <p:cNvPr id="5" name="Picture 4">
            <a:extLst>
              <a:ext uri="{FF2B5EF4-FFF2-40B4-BE49-F238E27FC236}">
                <a16:creationId xmlns:a16="http://schemas.microsoft.com/office/drawing/2014/main" id="{BC31CDE5-1EB9-6844-9546-0508DB98CB60}"/>
              </a:ext>
            </a:extLst>
          </p:cNvPr>
          <p:cNvPicPr>
            <a:picLocks noChangeAspect="1"/>
          </p:cNvPicPr>
          <p:nvPr/>
        </p:nvPicPr>
        <p:blipFill>
          <a:blip r:embed="rId2"/>
          <a:stretch>
            <a:fillRect/>
          </a:stretch>
        </p:blipFill>
        <p:spPr>
          <a:xfrm>
            <a:off x="6230112" y="1974774"/>
            <a:ext cx="4398050" cy="923590"/>
          </a:xfrm>
          <a:prstGeom prst="rect">
            <a:avLst/>
          </a:prstGeom>
        </p:spPr>
      </p:pic>
    </p:spTree>
    <p:extLst>
      <p:ext uri="{BB962C8B-B14F-4D97-AF65-F5344CB8AC3E}">
        <p14:creationId xmlns:p14="http://schemas.microsoft.com/office/powerpoint/2010/main" val="4171240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Isaac m. wise temple</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0" indent="0">
              <a:lnSpc>
                <a:spcPct val="100000"/>
              </a:lnSpc>
              <a:buNone/>
            </a:pPr>
            <a:r>
              <a:rPr lang="en-US" sz="2200" dirty="0">
                <a:solidFill>
                  <a:schemeClr val="tx2"/>
                </a:solidFill>
              </a:rPr>
              <a:t>8329 Ridge Road</a:t>
            </a:r>
          </a:p>
          <a:p>
            <a:pPr marL="0" indent="0">
              <a:lnSpc>
                <a:spcPct val="100000"/>
              </a:lnSpc>
              <a:buNone/>
            </a:pPr>
            <a:r>
              <a:rPr lang="en-US" sz="2200" dirty="0">
                <a:solidFill>
                  <a:schemeClr val="tx2"/>
                </a:solidFill>
              </a:rPr>
              <a:t>Cincinnati, OH 45236</a:t>
            </a:r>
          </a:p>
          <a:p>
            <a:pPr marL="0" indent="0">
              <a:lnSpc>
                <a:spcPct val="100000"/>
              </a:lnSpc>
              <a:buNone/>
            </a:pPr>
            <a:r>
              <a:rPr lang="en-US" sz="2200" dirty="0">
                <a:solidFill>
                  <a:schemeClr val="tx2"/>
                </a:solidFill>
              </a:rPr>
              <a:t>(513) 793-2556</a:t>
            </a:r>
          </a:p>
          <a:p>
            <a:pPr marL="0" indent="0">
              <a:lnSpc>
                <a:spcPct val="100000"/>
              </a:lnSpc>
              <a:buNone/>
            </a:pPr>
            <a:r>
              <a:rPr lang="en-US" sz="2200" dirty="0" err="1">
                <a:solidFill>
                  <a:schemeClr val="tx2"/>
                </a:solidFill>
              </a:rPr>
              <a:t>wisetemple.org</a:t>
            </a:r>
            <a:endParaRPr lang="en-US" sz="2200" dirty="0">
              <a:solidFill>
                <a:schemeClr val="tx2"/>
              </a:solidFill>
            </a:endParaRPr>
          </a:p>
          <a:p>
            <a:pPr marL="0" indent="0">
              <a:lnSpc>
                <a:spcPct val="100000"/>
              </a:lnSpc>
              <a:buNone/>
            </a:pPr>
            <a:r>
              <a:rPr lang="en-US" sz="2200" dirty="0">
                <a:solidFill>
                  <a:schemeClr val="tx2"/>
                </a:solidFill>
              </a:rPr>
              <a:t>Other Names: KK Bene </a:t>
            </a:r>
            <a:r>
              <a:rPr lang="en-US" sz="2200" dirty="0" err="1">
                <a:solidFill>
                  <a:schemeClr val="tx2"/>
                </a:solidFill>
              </a:rPr>
              <a:t>Yehurun</a:t>
            </a:r>
            <a:endParaRPr lang="en-US" sz="2200" dirty="0">
              <a:solidFill>
                <a:schemeClr val="tx2"/>
              </a:solidFill>
            </a:endParaRPr>
          </a:p>
          <a:p>
            <a:pPr marL="0" indent="0">
              <a:lnSpc>
                <a:spcPct val="100000"/>
              </a:lnSpc>
              <a:buNone/>
            </a:pPr>
            <a:r>
              <a:rPr lang="en-US" sz="2200" dirty="0">
                <a:solidFill>
                  <a:schemeClr val="tx2"/>
                </a:solidFill>
              </a:rPr>
              <a:t>Denomination: Reform</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92500"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2"/>
                </a:solidFill>
              </a:rPr>
              <a:t>Isaac M. Wise Temple, a sacred community, cultivates deep multi-generational connections with Reform Judaism, each other, God, and the world around us through meaningful worship, lifelong Jewish learning, and acts of social justice. Isaac M. Wise Temple is a modern, vibrant, and enduring Reform Jewish community inspired by the innovative vision of Rabbi Isaac Mayer Wise, founder of the American Reform Movement. Wise Temple enjoys two beautiful and diverse settings for worship, study, social justice, and community with Isaac M. Wise Center which is contemporary, suburban, warm and inviting and Plum Street Temple which is historic, urban, majestic and extraordinary and you can’t help feeling the history, tradition and awe. </a:t>
            </a:r>
          </a:p>
        </p:txBody>
      </p:sp>
      <p:pic>
        <p:nvPicPr>
          <p:cNvPr id="5" name="Picture 4">
            <a:extLst>
              <a:ext uri="{FF2B5EF4-FFF2-40B4-BE49-F238E27FC236}">
                <a16:creationId xmlns:a16="http://schemas.microsoft.com/office/drawing/2014/main" id="{F9C4DFAC-35F6-6A43-A1AF-B3FCAC2CA39E}"/>
              </a:ext>
            </a:extLst>
          </p:cNvPr>
          <p:cNvPicPr>
            <a:picLocks noChangeAspect="1"/>
          </p:cNvPicPr>
          <p:nvPr/>
        </p:nvPicPr>
        <p:blipFill>
          <a:blip r:embed="rId2"/>
          <a:stretch>
            <a:fillRect/>
          </a:stretch>
        </p:blipFill>
        <p:spPr>
          <a:xfrm>
            <a:off x="6340839" y="1878456"/>
            <a:ext cx="4279900" cy="1257300"/>
          </a:xfrm>
          <a:prstGeom prst="rect">
            <a:avLst/>
          </a:prstGeom>
        </p:spPr>
      </p:pic>
    </p:spTree>
    <p:extLst>
      <p:ext uri="{BB962C8B-B14F-4D97-AF65-F5344CB8AC3E}">
        <p14:creationId xmlns:p14="http://schemas.microsoft.com/office/powerpoint/2010/main" val="4041102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099-833D-AF4C-9DF2-5FD04D1019C2}"/>
              </a:ext>
            </a:extLst>
          </p:cNvPr>
          <p:cNvSpPr>
            <a:spLocks noGrp="1"/>
          </p:cNvSpPr>
          <p:nvPr>
            <p:ph type="title"/>
          </p:nvPr>
        </p:nvSpPr>
        <p:spPr>
          <a:xfrm>
            <a:off x="3033068" y="1735661"/>
            <a:ext cx="8187071" cy="2560207"/>
          </a:xfrm>
        </p:spPr>
        <p:txBody>
          <a:bodyPr>
            <a:normAutofit fontScale="90000"/>
          </a:bodyPr>
          <a:lstStyle/>
          <a:p>
            <a:r>
              <a:rPr lang="en-US" dirty="0"/>
              <a:t>Social SERVICE AGENCIES</a:t>
            </a:r>
          </a:p>
        </p:txBody>
      </p:sp>
      <p:sp>
        <p:nvSpPr>
          <p:cNvPr id="4" name="TextBox 3">
            <a:extLst>
              <a:ext uri="{FF2B5EF4-FFF2-40B4-BE49-F238E27FC236}">
                <a16:creationId xmlns:a16="http://schemas.microsoft.com/office/drawing/2014/main" id="{7983640E-5535-6A43-A9C1-085EFB5BCA99}"/>
              </a:ext>
            </a:extLst>
          </p:cNvPr>
          <p:cNvSpPr txBox="1"/>
          <p:nvPr/>
        </p:nvSpPr>
        <p:spPr>
          <a:xfrm>
            <a:off x="3033068" y="4295868"/>
            <a:ext cx="6365766" cy="1200329"/>
          </a:xfrm>
          <a:prstGeom prst="rect">
            <a:avLst/>
          </a:prstGeom>
          <a:noFill/>
        </p:spPr>
        <p:txBody>
          <a:bodyPr wrap="square" rtlCol="0">
            <a:spAutoFit/>
          </a:bodyPr>
          <a:lstStyle/>
          <a:p>
            <a:r>
              <a:rPr lang="en-US" dirty="0"/>
              <a:t>JCC ∙ JFS ∙ BARBASH CENTER ∙ STARPOINT HOME CARE ∙ JVS CAREER SERVICES ∙ JCGC ∙ HALOM HOUSE ∙ CEDAR VILLAGE ∙ SAFE CINCINNATI ∙ SHARED BUSINESS SERVICES ∙ AGEWELL ∙ CINCINNATI  VINE</a:t>
            </a:r>
          </a:p>
        </p:txBody>
      </p:sp>
    </p:spTree>
    <p:extLst>
      <p:ext uri="{BB962C8B-B14F-4D97-AF65-F5344CB8AC3E}">
        <p14:creationId xmlns:p14="http://schemas.microsoft.com/office/powerpoint/2010/main" val="3744431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Valley temple</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sz="2200" dirty="0">
                <a:solidFill>
                  <a:schemeClr val="tx2"/>
                </a:solidFill>
              </a:rPr>
              <a:t>145 Springfield Pike</a:t>
            </a:r>
          </a:p>
          <a:p>
            <a:pPr marL="0" indent="0">
              <a:buNone/>
            </a:pPr>
            <a:r>
              <a:rPr lang="en-US" sz="2200" dirty="0">
                <a:solidFill>
                  <a:schemeClr val="tx2"/>
                </a:solidFill>
              </a:rPr>
              <a:t>Cincinnati, OH 45215</a:t>
            </a:r>
          </a:p>
          <a:p>
            <a:pPr marL="0" indent="0">
              <a:buNone/>
            </a:pPr>
            <a:r>
              <a:rPr lang="en-US" sz="2200" dirty="0">
                <a:solidFill>
                  <a:schemeClr val="tx2"/>
                </a:solidFill>
              </a:rPr>
              <a:t>(513) 761-3555</a:t>
            </a:r>
          </a:p>
          <a:p>
            <a:pPr marL="0" indent="0">
              <a:buNone/>
            </a:pPr>
            <a:r>
              <a:rPr lang="en-US" sz="2200" dirty="0" err="1">
                <a:solidFill>
                  <a:schemeClr val="tx2"/>
                </a:solidFill>
              </a:rPr>
              <a:t>valleytemple.com</a:t>
            </a:r>
            <a:endParaRPr lang="en-US" sz="2200" dirty="0">
              <a:solidFill>
                <a:schemeClr val="tx2"/>
              </a:solidFill>
            </a:endParaRPr>
          </a:p>
          <a:p>
            <a:pPr marL="0" indent="0">
              <a:buNone/>
            </a:pPr>
            <a:r>
              <a:rPr lang="en-US" sz="2200" dirty="0">
                <a:solidFill>
                  <a:schemeClr val="tx2"/>
                </a:solidFill>
              </a:rPr>
              <a:t>Denomination: Reform</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2"/>
                </a:solidFill>
              </a:rPr>
              <a:t>The mission of The Valley Temple is the deepening of Jewish experience and knowledge for our members, in order to strengthen faith in God, love of Torah, and identification with the Jewish people, through education, involvement in the Temple and participation in Jewish life. Valley Temple will foster the personal and spiritual growth of each member and each member’s family in an atmosphere where respect for self and others is enhanced. The Valley Temple will be designed to serve those preferring the greater intimacy, informality and sense of personal satisfaction, which can be more readily achieved in a smaller congregation.</a:t>
            </a:r>
          </a:p>
        </p:txBody>
      </p:sp>
      <p:pic>
        <p:nvPicPr>
          <p:cNvPr id="5" name="Picture 4">
            <a:extLst>
              <a:ext uri="{FF2B5EF4-FFF2-40B4-BE49-F238E27FC236}">
                <a16:creationId xmlns:a16="http://schemas.microsoft.com/office/drawing/2014/main" id="{8E4E9B1B-82A4-F84B-91A7-9A4DFC2F512B}"/>
              </a:ext>
            </a:extLst>
          </p:cNvPr>
          <p:cNvPicPr>
            <a:picLocks noChangeAspect="1"/>
          </p:cNvPicPr>
          <p:nvPr/>
        </p:nvPicPr>
        <p:blipFill>
          <a:blip r:embed="rId2"/>
          <a:stretch>
            <a:fillRect/>
          </a:stretch>
        </p:blipFill>
        <p:spPr>
          <a:xfrm>
            <a:off x="6852531" y="1629008"/>
            <a:ext cx="3173476" cy="1756195"/>
          </a:xfrm>
          <a:prstGeom prst="rect">
            <a:avLst/>
          </a:prstGeom>
        </p:spPr>
      </p:pic>
    </p:spTree>
    <p:extLst>
      <p:ext uri="{BB962C8B-B14F-4D97-AF65-F5344CB8AC3E}">
        <p14:creationId xmlns:p14="http://schemas.microsoft.com/office/powerpoint/2010/main" val="954192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Temple sholom</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sz="2200" dirty="0">
                <a:solidFill>
                  <a:schemeClr val="tx2"/>
                </a:solidFill>
              </a:rPr>
              <a:t>10828 Kenwood Road</a:t>
            </a:r>
          </a:p>
          <a:p>
            <a:pPr marL="0" indent="0">
              <a:buNone/>
            </a:pPr>
            <a:r>
              <a:rPr lang="en-US" sz="2200" dirty="0">
                <a:solidFill>
                  <a:schemeClr val="tx2"/>
                </a:solidFill>
              </a:rPr>
              <a:t>Blue Ash, OH 45242</a:t>
            </a:r>
          </a:p>
          <a:p>
            <a:pPr marL="0" indent="0">
              <a:buNone/>
            </a:pPr>
            <a:r>
              <a:rPr lang="en-US" sz="2200" dirty="0">
                <a:solidFill>
                  <a:schemeClr val="tx2"/>
                </a:solidFill>
              </a:rPr>
              <a:t>(513) 791-1330</a:t>
            </a:r>
          </a:p>
          <a:p>
            <a:pPr marL="0" indent="0">
              <a:buNone/>
            </a:pPr>
            <a:r>
              <a:rPr lang="en-US" sz="2200" dirty="0" err="1">
                <a:solidFill>
                  <a:schemeClr val="tx2"/>
                </a:solidFill>
              </a:rPr>
              <a:t>templesholom.net</a:t>
            </a:r>
            <a:endParaRPr lang="en-US" sz="2200" dirty="0">
              <a:solidFill>
                <a:schemeClr val="tx2"/>
              </a:solidFill>
            </a:endParaRPr>
          </a:p>
          <a:p>
            <a:pPr marL="0" indent="0">
              <a:buNone/>
            </a:pPr>
            <a:r>
              <a:rPr lang="en-US" sz="2200" dirty="0">
                <a:solidFill>
                  <a:schemeClr val="tx2"/>
                </a:solidFill>
              </a:rPr>
              <a:t>Denomination: Reform</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2"/>
                </a:solidFill>
              </a:rPr>
              <a:t>Temple Sholom is purposeful about opportunities for Jewish meaning. Temple Sholom believes that there is a lifelong continuum to sacred living requiring ongoing attention and intention. Every congregant pursues an individualized Jewish spiritual path within the context of a nurturing, creative, and holy community. Through a holistic approach to congregational life, every encounter with the synagogue, worship, learning, and community are opportunities for sacred meaning and growth. Temple Sholom is not a congregation of consumers; Temple Sholom is a sacred congregation who deeply believe in the power of personal and communal connections to the Divine.</a:t>
            </a:r>
          </a:p>
        </p:txBody>
      </p:sp>
      <p:pic>
        <p:nvPicPr>
          <p:cNvPr id="5" name="Picture 4">
            <a:extLst>
              <a:ext uri="{FF2B5EF4-FFF2-40B4-BE49-F238E27FC236}">
                <a16:creationId xmlns:a16="http://schemas.microsoft.com/office/drawing/2014/main" id="{8746AAE1-616C-C246-B75C-E6BAF6BF9ACB}"/>
              </a:ext>
            </a:extLst>
          </p:cNvPr>
          <p:cNvPicPr>
            <a:picLocks noChangeAspect="1"/>
          </p:cNvPicPr>
          <p:nvPr/>
        </p:nvPicPr>
        <p:blipFill>
          <a:blip r:embed="rId2"/>
          <a:stretch>
            <a:fillRect/>
          </a:stretch>
        </p:blipFill>
        <p:spPr>
          <a:xfrm>
            <a:off x="7570697" y="1459710"/>
            <a:ext cx="1737144" cy="2094792"/>
          </a:xfrm>
          <a:prstGeom prst="rect">
            <a:avLst/>
          </a:prstGeom>
        </p:spPr>
      </p:pic>
    </p:spTree>
    <p:extLst>
      <p:ext uri="{BB962C8B-B14F-4D97-AF65-F5344CB8AC3E}">
        <p14:creationId xmlns:p14="http://schemas.microsoft.com/office/powerpoint/2010/main" val="3641612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Adath Israel congregation</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sz="2200" dirty="0">
                <a:solidFill>
                  <a:schemeClr val="tx2"/>
                </a:solidFill>
              </a:rPr>
              <a:t>3201 E. Galbraith Road</a:t>
            </a:r>
          </a:p>
          <a:p>
            <a:pPr marL="0" indent="0">
              <a:buNone/>
            </a:pPr>
            <a:r>
              <a:rPr lang="en-US" sz="2200" dirty="0">
                <a:solidFill>
                  <a:schemeClr val="tx2"/>
                </a:solidFill>
              </a:rPr>
              <a:t>Cincinnati, OH 45236</a:t>
            </a:r>
          </a:p>
          <a:p>
            <a:pPr marL="0" indent="0">
              <a:buNone/>
            </a:pPr>
            <a:r>
              <a:rPr lang="en-US" sz="2200" dirty="0">
                <a:solidFill>
                  <a:schemeClr val="tx2"/>
                </a:solidFill>
              </a:rPr>
              <a:t>(513) 793-1800</a:t>
            </a:r>
          </a:p>
          <a:p>
            <a:pPr marL="0" indent="0">
              <a:buNone/>
            </a:pPr>
            <a:r>
              <a:rPr lang="en-US" sz="2200" dirty="0" err="1">
                <a:solidFill>
                  <a:schemeClr val="tx2"/>
                </a:solidFill>
              </a:rPr>
              <a:t>adath-israel.org</a:t>
            </a:r>
            <a:endParaRPr lang="en-US" sz="2200" dirty="0">
              <a:solidFill>
                <a:schemeClr val="tx2"/>
              </a:solidFill>
            </a:endParaRPr>
          </a:p>
          <a:p>
            <a:pPr marL="0" indent="0">
              <a:buNone/>
            </a:pPr>
            <a:r>
              <a:rPr lang="en-US" sz="2200" dirty="0">
                <a:solidFill>
                  <a:schemeClr val="tx2"/>
                </a:solidFill>
              </a:rPr>
              <a:t>Denomination: Conservative</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err="1">
                <a:solidFill>
                  <a:schemeClr val="tx2"/>
                </a:solidFill>
              </a:rPr>
              <a:t>Adath</a:t>
            </a:r>
            <a:r>
              <a:rPr lang="en-US" dirty="0">
                <a:solidFill>
                  <a:schemeClr val="tx2"/>
                </a:solidFill>
              </a:rPr>
              <a:t> Israel Congregation is an egalitarian, conservative congregation affiliated with the United Synagogue of Conservative Judaism.  </a:t>
            </a:r>
            <a:r>
              <a:rPr lang="en-US" dirty="0" err="1">
                <a:solidFill>
                  <a:schemeClr val="tx2"/>
                </a:solidFill>
              </a:rPr>
              <a:t>Adath</a:t>
            </a:r>
            <a:r>
              <a:rPr lang="en-US" dirty="0">
                <a:solidFill>
                  <a:schemeClr val="tx2"/>
                </a:solidFill>
              </a:rPr>
              <a:t> Israel Congregation enjoys an inclusive community in which all members are encouraged to participate. </a:t>
            </a:r>
            <a:r>
              <a:rPr lang="en-US" dirty="0" err="1">
                <a:solidFill>
                  <a:schemeClr val="tx2"/>
                </a:solidFill>
              </a:rPr>
              <a:t>Adath</a:t>
            </a:r>
            <a:r>
              <a:rPr lang="en-US" dirty="0">
                <a:solidFill>
                  <a:schemeClr val="tx2"/>
                </a:solidFill>
              </a:rPr>
              <a:t> Israel boasts a membership of about 700 families. </a:t>
            </a:r>
            <a:r>
              <a:rPr lang="en-US" dirty="0" err="1">
                <a:solidFill>
                  <a:schemeClr val="tx2"/>
                </a:solidFill>
              </a:rPr>
              <a:t>Adath</a:t>
            </a:r>
            <a:r>
              <a:rPr lang="en-US" dirty="0">
                <a:solidFill>
                  <a:schemeClr val="tx2"/>
                </a:solidFill>
              </a:rPr>
              <a:t> Israel features a wide array of programs and services including strong, educational programs for both children and adults, daily morning and evening minyanim, a full social calendar with vibrant social organizations including Sisterhood, Brotherhood, a young adult group and youth organizations.</a:t>
            </a:r>
          </a:p>
          <a:p>
            <a:pPr marL="0" indent="0">
              <a:buNone/>
            </a:pPr>
            <a:endParaRPr lang="en-US" dirty="0">
              <a:solidFill>
                <a:schemeClr val="tx2"/>
              </a:solidFill>
            </a:endParaRPr>
          </a:p>
        </p:txBody>
      </p:sp>
      <p:pic>
        <p:nvPicPr>
          <p:cNvPr id="5" name="Picture 4">
            <a:extLst>
              <a:ext uri="{FF2B5EF4-FFF2-40B4-BE49-F238E27FC236}">
                <a16:creationId xmlns:a16="http://schemas.microsoft.com/office/drawing/2014/main" id="{02C30C7E-2C65-D344-B293-8D491BBD3566}"/>
              </a:ext>
            </a:extLst>
          </p:cNvPr>
          <p:cNvPicPr>
            <a:picLocks noChangeAspect="1"/>
          </p:cNvPicPr>
          <p:nvPr/>
        </p:nvPicPr>
        <p:blipFill>
          <a:blip r:embed="rId2"/>
          <a:stretch>
            <a:fillRect/>
          </a:stretch>
        </p:blipFill>
        <p:spPr>
          <a:xfrm>
            <a:off x="6924920" y="1639824"/>
            <a:ext cx="2999367" cy="1690918"/>
          </a:xfrm>
          <a:prstGeom prst="rect">
            <a:avLst/>
          </a:prstGeom>
        </p:spPr>
      </p:pic>
    </p:spTree>
    <p:extLst>
      <p:ext uri="{BB962C8B-B14F-4D97-AF65-F5344CB8AC3E}">
        <p14:creationId xmlns:p14="http://schemas.microsoft.com/office/powerpoint/2010/main" val="710787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Northern hills synagogue</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0" indent="0">
              <a:lnSpc>
                <a:spcPct val="100000"/>
              </a:lnSpc>
              <a:buNone/>
            </a:pPr>
            <a:r>
              <a:rPr lang="en-US" dirty="0">
                <a:solidFill>
                  <a:schemeClr val="tx2"/>
                </a:solidFill>
              </a:rPr>
              <a:t>5714 Fields </a:t>
            </a:r>
            <a:r>
              <a:rPr lang="en-US" dirty="0" err="1">
                <a:solidFill>
                  <a:schemeClr val="tx2"/>
                </a:solidFill>
              </a:rPr>
              <a:t>Ertel</a:t>
            </a:r>
            <a:r>
              <a:rPr lang="en-US" dirty="0">
                <a:solidFill>
                  <a:schemeClr val="tx2"/>
                </a:solidFill>
              </a:rPr>
              <a:t> Road</a:t>
            </a:r>
          </a:p>
          <a:p>
            <a:pPr marL="0" indent="0">
              <a:lnSpc>
                <a:spcPct val="100000"/>
              </a:lnSpc>
              <a:buNone/>
            </a:pPr>
            <a:r>
              <a:rPr lang="en-US" dirty="0">
                <a:solidFill>
                  <a:schemeClr val="tx2"/>
                </a:solidFill>
              </a:rPr>
              <a:t>Cincinnati, OH 45249</a:t>
            </a:r>
          </a:p>
          <a:p>
            <a:pPr marL="0" indent="0">
              <a:lnSpc>
                <a:spcPct val="100000"/>
              </a:lnSpc>
              <a:buNone/>
            </a:pPr>
            <a:r>
              <a:rPr lang="en-US" dirty="0">
                <a:solidFill>
                  <a:schemeClr val="tx2"/>
                </a:solidFill>
              </a:rPr>
              <a:t>(513) 931-6038</a:t>
            </a:r>
          </a:p>
          <a:p>
            <a:pPr marL="0" indent="0">
              <a:lnSpc>
                <a:spcPct val="100000"/>
              </a:lnSpc>
              <a:buNone/>
            </a:pPr>
            <a:r>
              <a:rPr lang="en-US" dirty="0" err="1">
                <a:solidFill>
                  <a:schemeClr val="tx2"/>
                </a:solidFill>
              </a:rPr>
              <a:t>nhs-cba.org</a:t>
            </a:r>
            <a:endParaRPr lang="en-US" dirty="0">
              <a:solidFill>
                <a:schemeClr val="tx2"/>
              </a:solidFill>
            </a:endParaRPr>
          </a:p>
          <a:p>
            <a:pPr marL="0" indent="0">
              <a:lnSpc>
                <a:spcPct val="100000"/>
              </a:lnSpc>
              <a:buNone/>
            </a:pPr>
            <a:r>
              <a:rPr lang="en-US" dirty="0">
                <a:solidFill>
                  <a:schemeClr val="tx2"/>
                </a:solidFill>
              </a:rPr>
              <a:t>Other Names: Congregation B’nai Avraham</a:t>
            </a:r>
          </a:p>
          <a:p>
            <a:pPr marL="0" indent="0">
              <a:lnSpc>
                <a:spcPct val="100000"/>
              </a:lnSpc>
              <a:buNone/>
            </a:pPr>
            <a:r>
              <a:rPr lang="en-US" dirty="0">
                <a:solidFill>
                  <a:schemeClr val="tx2"/>
                </a:solidFill>
              </a:rPr>
              <a:t>Denomination: Conservative</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99923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2"/>
                </a:solidFill>
              </a:rPr>
              <a:t>Northern Hills Synagogue is an egalitarian Conservative congregation located in the northeast suburbs of Cincinnati, on the border between Hamilton and Warren Counties.  Northern Hills Synagogue strives to develop a community that is warm, welcoming, inclusive and knowledgeable. The congregation will follow the forms, practices and usages of Conservative Judaism, shall be affiliated with the United Synagogue of Conservative Judaism and shall be bound by its Standards of Congregational Practice. Northern Hills Congregation values itself as a social and educational community as well as a spiritual center. Volunteerism provides the foundation for our synagogue and is reflected in our core values.</a:t>
            </a:r>
          </a:p>
        </p:txBody>
      </p:sp>
      <p:pic>
        <p:nvPicPr>
          <p:cNvPr id="5" name="Picture 4">
            <a:extLst>
              <a:ext uri="{FF2B5EF4-FFF2-40B4-BE49-F238E27FC236}">
                <a16:creationId xmlns:a16="http://schemas.microsoft.com/office/drawing/2014/main" id="{A2FBD757-DE0E-664A-BFB2-B62C4525A204}"/>
              </a:ext>
            </a:extLst>
          </p:cNvPr>
          <p:cNvPicPr>
            <a:picLocks noChangeAspect="1"/>
          </p:cNvPicPr>
          <p:nvPr/>
        </p:nvPicPr>
        <p:blipFill>
          <a:blip r:embed="rId2"/>
          <a:stretch>
            <a:fillRect/>
          </a:stretch>
        </p:blipFill>
        <p:spPr>
          <a:xfrm>
            <a:off x="6701905" y="1874517"/>
            <a:ext cx="3474728" cy="1331979"/>
          </a:xfrm>
          <a:prstGeom prst="rect">
            <a:avLst/>
          </a:prstGeom>
        </p:spPr>
      </p:pic>
    </p:spTree>
    <p:extLst>
      <p:ext uri="{BB962C8B-B14F-4D97-AF65-F5344CB8AC3E}">
        <p14:creationId xmlns:p14="http://schemas.microsoft.com/office/powerpoint/2010/main" val="899971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Beth Israel congregation</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sz="2200" dirty="0">
                <a:solidFill>
                  <a:schemeClr val="tx2"/>
                </a:solidFill>
              </a:rPr>
              <a:t>50 N. Sixth Street</a:t>
            </a:r>
          </a:p>
          <a:p>
            <a:pPr marL="0" indent="0">
              <a:buNone/>
            </a:pPr>
            <a:r>
              <a:rPr lang="en-US" sz="2200" dirty="0">
                <a:solidFill>
                  <a:schemeClr val="tx2"/>
                </a:solidFill>
              </a:rPr>
              <a:t>Hamilton, OH 45011</a:t>
            </a:r>
          </a:p>
          <a:p>
            <a:pPr marL="0" indent="0">
              <a:buNone/>
            </a:pPr>
            <a:r>
              <a:rPr lang="en-US" sz="2200" dirty="0">
                <a:solidFill>
                  <a:schemeClr val="tx2"/>
                </a:solidFill>
              </a:rPr>
              <a:t>(513) 868-2049</a:t>
            </a:r>
          </a:p>
          <a:p>
            <a:pPr marL="0" indent="0">
              <a:buNone/>
            </a:pPr>
            <a:r>
              <a:rPr lang="en-US" sz="2200" dirty="0" err="1">
                <a:solidFill>
                  <a:schemeClr val="tx2"/>
                </a:solidFill>
              </a:rPr>
              <a:t>bethisraelcongregation.net</a:t>
            </a:r>
            <a:endParaRPr lang="en-US" sz="2200" dirty="0">
              <a:solidFill>
                <a:schemeClr val="tx2"/>
              </a:solidFill>
            </a:endParaRPr>
          </a:p>
          <a:p>
            <a:pPr marL="0" indent="0">
              <a:buNone/>
            </a:pPr>
            <a:r>
              <a:rPr lang="en-US" sz="2200" dirty="0">
                <a:solidFill>
                  <a:schemeClr val="tx2"/>
                </a:solidFill>
              </a:rPr>
              <a:t>Denomination: Conservative</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2"/>
                </a:solidFill>
              </a:rPr>
              <a:t>Beth Israel Congregation is a small, affordable, welcoming, Conservative synagogue located north of Cincinnati. In 1901, it was organized by eight families as an Orthodox alternative to Hamilton’s existing Reform congregation that was founded in the 1880s and located on High Street. Beth Israel moved to the Conservative movement and became egalitarian in the 1980’s.</a:t>
            </a:r>
          </a:p>
        </p:txBody>
      </p:sp>
      <p:pic>
        <p:nvPicPr>
          <p:cNvPr id="5" name="Picture 4">
            <a:extLst>
              <a:ext uri="{FF2B5EF4-FFF2-40B4-BE49-F238E27FC236}">
                <a16:creationId xmlns:a16="http://schemas.microsoft.com/office/drawing/2014/main" id="{8EB34325-F6D4-C84D-9264-D338354C2460}"/>
              </a:ext>
            </a:extLst>
          </p:cNvPr>
          <p:cNvPicPr>
            <a:picLocks noChangeAspect="1"/>
          </p:cNvPicPr>
          <p:nvPr/>
        </p:nvPicPr>
        <p:blipFill>
          <a:blip r:embed="rId2"/>
          <a:stretch>
            <a:fillRect/>
          </a:stretch>
        </p:blipFill>
        <p:spPr>
          <a:xfrm>
            <a:off x="6229469" y="2098772"/>
            <a:ext cx="4419600" cy="787400"/>
          </a:xfrm>
          <a:prstGeom prst="rect">
            <a:avLst/>
          </a:prstGeom>
        </p:spPr>
      </p:pic>
    </p:spTree>
    <p:extLst>
      <p:ext uri="{BB962C8B-B14F-4D97-AF65-F5344CB8AC3E}">
        <p14:creationId xmlns:p14="http://schemas.microsoft.com/office/powerpoint/2010/main" val="646910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Congregation </a:t>
            </a:r>
            <a:r>
              <a:rPr lang="en-US" dirty="0" err="1"/>
              <a:t>etz</a:t>
            </a:r>
            <a:r>
              <a:rPr lang="en-US" dirty="0"/>
              <a:t> </a:t>
            </a:r>
            <a:r>
              <a:rPr lang="en-US" dirty="0" err="1"/>
              <a:t>chaim</a:t>
            </a:r>
            <a:endParaRPr lang="en-US" dirty="0"/>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sz="2200" dirty="0">
                <a:solidFill>
                  <a:schemeClr val="tx2"/>
                </a:solidFill>
              </a:rPr>
              <a:t>8100 Cornell Road</a:t>
            </a:r>
          </a:p>
          <a:p>
            <a:pPr marL="0" indent="0">
              <a:buNone/>
            </a:pPr>
            <a:r>
              <a:rPr lang="en-US" sz="2200" dirty="0">
                <a:solidFill>
                  <a:schemeClr val="tx2"/>
                </a:solidFill>
              </a:rPr>
              <a:t>Cincinnati, OH 45249</a:t>
            </a:r>
          </a:p>
          <a:p>
            <a:pPr marL="0" indent="0">
              <a:buNone/>
            </a:pPr>
            <a:r>
              <a:rPr lang="en-US" sz="2200" dirty="0">
                <a:solidFill>
                  <a:schemeClr val="tx2"/>
                </a:solidFill>
              </a:rPr>
              <a:t>(513) 489-3399</a:t>
            </a:r>
          </a:p>
          <a:p>
            <a:pPr marL="0" indent="0">
              <a:buNone/>
            </a:pPr>
            <a:r>
              <a:rPr lang="en-US" sz="2200" dirty="0" err="1">
                <a:solidFill>
                  <a:schemeClr val="tx2"/>
                </a:solidFill>
              </a:rPr>
              <a:t>etzchaimcincinnati.org</a:t>
            </a:r>
            <a:endParaRPr lang="en-US" sz="2200" dirty="0">
              <a:solidFill>
                <a:schemeClr val="tx2"/>
              </a:solidFill>
            </a:endParaRPr>
          </a:p>
          <a:p>
            <a:pPr marL="0" indent="0">
              <a:buNone/>
            </a:pPr>
            <a:r>
              <a:rPr lang="en-US" sz="2200" dirty="0">
                <a:solidFill>
                  <a:schemeClr val="tx2"/>
                </a:solidFill>
              </a:rPr>
              <a:t>Denomination: Conservative</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Font typeface="Arial" panose="020B0604020202020204" pitchFamily="34" charset="0"/>
              <a:buNone/>
            </a:pPr>
            <a:r>
              <a:rPr lang="en-US" dirty="0" err="1">
                <a:solidFill>
                  <a:schemeClr val="tx2"/>
                </a:solidFill>
              </a:rPr>
              <a:t>Congregaiton</a:t>
            </a:r>
            <a:r>
              <a:rPr lang="en-US" dirty="0">
                <a:solidFill>
                  <a:schemeClr val="tx2"/>
                </a:solidFill>
              </a:rPr>
              <a:t> </a:t>
            </a:r>
            <a:r>
              <a:rPr lang="en-US" dirty="0" err="1">
                <a:solidFill>
                  <a:schemeClr val="tx2"/>
                </a:solidFill>
              </a:rPr>
              <a:t>Etz</a:t>
            </a:r>
            <a:r>
              <a:rPr lang="en-US" dirty="0">
                <a:solidFill>
                  <a:schemeClr val="tx2"/>
                </a:solidFill>
              </a:rPr>
              <a:t> Chaim is an egalitarian Conservative synagogue, continuing a tradition of progressive Judaism which goes back more than a century. Rooted in a rich heritage of traditional Jewish values, Congregation </a:t>
            </a:r>
            <a:r>
              <a:rPr lang="en-US" dirty="0" err="1">
                <a:solidFill>
                  <a:schemeClr val="tx2"/>
                </a:solidFill>
              </a:rPr>
              <a:t>Etz</a:t>
            </a:r>
            <a:r>
              <a:rPr lang="en-US" dirty="0">
                <a:solidFill>
                  <a:schemeClr val="tx2"/>
                </a:solidFill>
              </a:rPr>
              <a:t> Chaim is committed to enhancing the religious, spiritual, educational and cultural life of not only its members but the larger Jewish community. </a:t>
            </a:r>
          </a:p>
        </p:txBody>
      </p:sp>
      <p:pic>
        <p:nvPicPr>
          <p:cNvPr id="5" name="Picture 4">
            <a:extLst>
              <a:ext uri="{FF2B5EF4-FFF2-40B4-BE49-F238E27FC236}">
                <a16:creationId xmlns:a16="http://schemas.microsoft.com/office/drawing/2014/main" id="{1F138E1B-3D3D-084E-8BF5-3AA5B4E54D2A}"/>
              </a:ext>
            </a:extLst>
          </p:cNvPr>
          <p:cNvPicPr>
            <a:picLocks noChangeAspect="1"/>
          </p:cNvPicPr>
          <p:nvPr/>
        </p:nvPicPr>
        <p:blipFill>
          <a:blip r:embed="rId2"/>
          <a:stretch>
            <a:fillRect/>
          </a:stretch>
        </p:blipFill>
        <p:spPr>
          <a:xfrm>
            <a:off x="7237214" y="1294711"/>
            <a:ext cx="2404110" cy="2424790"/>
          </a:xfrm>
          <a:prstGeom prst="rect">
            <a:avLst/>
          </a:prstGeom>
        </p:spPr>
      </p:pic>
    </p:spTree>
    <p:extLst>
      <p:ext uri="{BB962C8B-B14F-4D97-AF65-F5344CB8AC3E}">
        <p14:creationId xmlns:p14="http://schemas.microsoft.com/office/powerpoint/2010/main" val="3445103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Congregation zichron eliezer</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0" indent="0">
              <a:lnSpc>
                <a:spcPct val="100000"/>
              </a:lnSpc>
              <a:buNone/>
            </a:pPr>
            <a:r>
              <a:rPr lang="en-US" sz="2200" dirty="0">
                <a:solidFill>
                  <a:schemeClr val="tx2"/>
                </a:solidFill>
              </a:rPr>
              <a:t>2455A Section Road</a:t>
            </a:r>
          </a:p>
          <a:p>
            <a:pPr marL="0" indent="0">
              <a:lnSpc>
                <a:spcPct val="100000"/>
              </a:lnSpc>
              <a:buNone/>
            </a:pPr>
            <a:r>
              <a:rPr lang="en-US" sz="2200" dirty="0">
                <a:solidFill>
                  <a:schemeClr val="tx2"/>
                </a:solidFill>
              </a:rPr>
              <a:t>Cincinnati, OH 45237</a:t>
            </a:r>
          </a:p>
          <a:p>
            <a:pPr marL="0" indent="0">
              <a:lnSpc>
                <a:spcPct val="100000"/>
              </a:lnSpc>
              <a:buNone/>
            </a:pPr>
            <a:r>
              <a:rPr lang="en-US" sz="2200" dirty="0">
                <a:solidFill>
                  <a:schemeClr val="tx2"/>
                </a:solidFill>
              </a:rPr>
              <a:t>(513) 631-4900</a:t>
            </a:r>
          </a:p>
          <a:p>
            <a:pPr marL="0" indent="0">
              <a:lnSpc>
                <a:spcPct val="100000"/>
              </a:lnSpc>
              <a:buNone/>
            </a:pPr>
            <a:r>
              <a:rPr lang="en-US" sz="2200" dirty="0" err="1">
                <a:solidFill>
                  <a:schemeClr val="tx2"/>
                </a:solidFill>
              </a:rPr>
              <a:t>Czecincinnati.og</a:t>
            </a:r>
            <a:endParaRPr lang="en-US" sz="2200" dirty="0">
              <a:solidFill>
                <a:schemeClr val="tx2"/>
              </a:solidFill>
            </a:endParaRPr>
          </a:p>
          <a:p>
            <a:pPr marL="0" indent="0">
              <a:lnSpc>
                <a:spcPct val="100000"/>
              </a:lnSpc>
              <a:buNone/>
            </a:pPr>
            <a:r>
              <a:rPr lang="en-US" sz="2200" dirty="0">
                <a:solidFill>
                  <a:schemeClr val="tx2"/>
                </a:solidFill>
              </a:rPr>
              <a:t>Other Names: CZE</a:t>
            </a:r>
          </a:p>
          <a:p>
            <a:pPr marL="0" indent="0">
              <a:lnSpc>
                <a:spcPct val="100000"/>
              </a:lnSpc>
              <a:buNone/>
            </a:pPr>
            <a:r>
              <a:rPr lang="en-US" sz="2200" dirty="0">
                <a:solidFill>
                  <a:schemeClr val="tx2"/>
                </a:solidFill>
              </a:rPr>
              <a:t>Denomination: Orthodox</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85000"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1"/>
                </a:solidFill>
              </a:rPr>
              <a:t>Congregation </a:t>
            </a:r>
            <a:r>
              <a:rPr lang="en-US" dirty="0" err="1">
                <a:solidFill>
                  <a:schemeClr val="tx1"/>
                </a:solidFill>
              </a:rPr>
              <a:t>Zichron</a:t>
            </a:r>
            <a:r>
              <a:rPr lang="en-US" dirty="0">
                <a:solidFill>
                  <a:schemeClr val="tx1"/>
                </a:solidFill>
              </a:rPr>
              <a:t> Eliezer (CZE) is an Orthodox synagogue comprised of approximately 140 member families. The Congregation is blessed with a very active membership, and the synagogue serves as a central communal organization for its members and boasts an array of Jewish family activities to make Judaism an active part of its members lives. The overall mission is for the synagogue families to grow together spiritually as a family, both through interpersonal connections by creating a feeling of community and through a deeper connection with G-d.  Judaism plays a central role in the families comprising the synagogue membership, with many who are seeking further opportunities to grow both in their knowledge and practice of Judaism. The synagogue serves as an institution where they can connect to other families who have similar interests and build on those relationships to advance their own growth. </a:t>
            </a:r>
          </a:p>
        </p:txBody>
      </p:sp>
      <p:pic>
        <p:nvPicPr>
          <p:cNvPr id="5" name="Picture 4">
            <a:extLst>
              <a:ext uri="{FF2B5EF4-FFF2-40B4-BE49-F238E27FC236}">
                <a16:creationId xmlns:a16="http://schemas.microsoft.com/office/drawing/2014/main" id="{66E188BA-015A-5E4A-9F6C-9C9CB18137A9}"/>
              </a:ext>
            </a:extLst>
          </p:cNvPr>
          <p:cNvPicPr>
            <a:picLocks noChangeAspect="1"/>
          </p:cNvPicPr>
          <p:nvPr/>
        </p:nvPicPr>
        <p:blipFill>
          <a:blip r:embed="rId2"/>
          <a:stretch>
            <a:fillRect/>
          </a:stretch>
        </p:blipFill>
        <p:spPr>
          <a:xfrm>
            <a:off x="7994713" y="1236690"/>
            <a:ext cx="889111" cy="2471364"/>
          </a:xfrm>
          <a:prstGeom prst="rect">
            <a:avLst/>
          </a:prstGeom>
        </p:spPr>
      </p:pic>
    </p:spTree>
    <p:extLst>
      <p:ext uri="{BB962C8B-B14F-4D97-AF65-F5344CB8AC3E}">
        <p14:creationId xmlns:p14="http://schemas.microsoft.com/office/powerpoint/2010/main" val="1186420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Golf manor synagogue</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0" indent="0">
              <a:lnSpc>
                <a:spcPct val="100000"/>
              </a:lnSpc>
              <a:buNone/>
            </a:pPr>
            <a:r>
              <a:rPr lang="en-US" dirty="0">
                <a:solidFill>
                  <a:schemeClr val="tx2"/>
                </a:solidFill>
              </a:rPr>
              <a:t>6442 Stover Avenue</a:t>
            </a:r>
          </a:p>
          <a:p>
            <a:pPr marL="0" indent="0">
              <a:lnSpc>
                <a:spcPct val="100000"/>
              </a:lnSpc>
              <a:buNone/>
            </a:pPr>
            <a:r>
              <a:rPr lang="en-US" dirty="0">
                <a:solidFill>
                  <a:schemeClr val="tx2"/>
                </a:solidFill>
              </a:rPr>
              <a:t>Golf </a:t>
            </a:r>
            <a:r>
              <a:rPr lang="en-US" dirty="0" err="1">
                <a:solidFill>
                  <a:schemeClr val="tx2"/>
                </a:solidFill>
              </a:rPr>
              <a:t>Manori</a:t>
            </a:r>
            <a:r>
              <a:rPr lang="en-US" dirty="0">
                <a:solidFill>
                  <a:schemeClr val="tx2"/>
                </a:solidFill>
              </a:rPr>
              <a:t>, OH 45237</a:t>
            </a:r>
          </a:p>
          <a:p>
            <a:pPr marL="0" indent="0">
              <a:lnSpc>
                <a:spcPct val="100000"/>
              </a:lnSpc>
              <a:buNone/>
            </a:pPr>
            <a:r>
              <a:rPr lang="en-US" dirty="0">
                <a:solidFill>
                  <a:schemeClr val="tx2"/>
                </a:solidFill>
              </a:rPr>
              <a:t>(513) 531-6654</a:t>
            </a:r>
          </a:p>
          <a:p>
            <a:pPr marL="0" indent="0">
              <a:lnSpc>
                <a:spcPct val="100000"/>
              </a:lnSpc>
              <a:buNone/>
            </a:pPr>
            <a:r>
              <a:rPr lang="en-US" dirty="0" err="1">
                <a:solidFill>
                  <a:schemeClr val="tx2"/>
                </a:solidFill>
              </a:rPr>
              <a:t>golfmanorsynagogue.org</a:t>
            </a:r>
            <a:endParaRPr lang="en-US" dirty="0">
              <a:solidFill>
                <a:schemeClr val="tx2"/>
              </a:solidFill>
            </a:endParaRPr>
          </a:p>
          <a:p>
            <a:pPr marL="0" indent="0">
              <a:lnSpc>
                <a:spcPct val="100000"/>
              </a:lnSpc>
              <a:buNone/>
            </a:pPr>
            <a:r>
              <a:rPr lang="en-US" dirty="0">
                <a:solidFill>
                  <a:schemeClr val="tx2"/>
                </a:solidFill>
              </a:rPr>
              <a:t>Other Names: Congregation </a:t>
            </a:r>
            <a:r>
              <a:rPr lang="en-US" dirty="0" err="1">
                <a:solidFill>
                  <a:schemeClr val="tx2"/>
                </a:solidFill>
              </a:rPr>
              <a:t>Agudas</a:t>
            </a:r>
            <a:r>
              <a:rPr lang="en-US" dirty="0">
                <a:solidFill>
                  <a:schemeClr val="tx2"/>
                </a:solidFill>
              </a:rPr>
              <a:t> Israel</a:t>
            </a:r>
          </a:p>
          <a:p>
            <a:pPr marL="0" indent="0">
              <a:lnSpc>
                <a:spcPct val="100000"/>
              </a:lnSpc>
              <a:buNone/>
            </a:pPr>
            <a:r>
              <a:rPr lang="en-US" dirty="0">
                <a:solidFill>
                  <a:schemeClr val="tx2"/>
                </a:solidFill>
              </a:rPr>
              <a:t>Denomination: </a:t>
            </a:r>
            <a:r>
              <a:rPr lang="en-US" dirty="0" err="1">
                <a:solidFill>
                  <a:schemeClr val="tx2"/>
                </a:solidFill>
              </a:rPr>
              <a:t>Ortthodox</a:t>
            </a:r>
            <a:endParaRPr lang="en-US" dirty="0">
              <a:solidFill>
                <a:schemeClr val="tx2"/>
              </a:solidFill>
            </a:endParaRP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2"/>
                </a:solidFill>
              </a:rPr>
              <a:t>The Golf Manor Synagogue, Congregation </a:t>
            </a:r>
            <a:r>
              <a:rPr lang="en-US" dirty="0" err="1">
                <a:solidFill>
                  <a:schemeClr val="tx2"/>
                </a:solidFill>
              </a:rPr>
              <a:t>Agudas</a:t>
            </a:r>
            <a:r>
              <a:rPr lang="en-US" dirty="0">
                <a:solidFill>
                  <a:schemeClr val="tx2"/>
                </a:solidFill>
              </a:rPr>
              <a:t> Israel, whose membership numbers over 100 families, is affiliated with the Union of Orthodox Congregations of America. Golf Manor Synagogue's mission is to create a welcoming and warm environs for all members of the Jewish community, young and old, men and women, observant and non-observant, through the beauty of Torah living, as exhibited through our services, classes, youth programming, and social events. </a:t>
            </a:r>
          </a:p>
        </p:txBody>
      </p:sp>
      <p:pic>
        <p:nvPicPr>
          <p:cNvPr id="5" name="Picture 4">
            <a:extLst>
              <a:ext uri="{FF2B5EF4-FFF2-40B4-BE49-F238E27FC236}">
                <a16:creationId xmlns:a16="http://schemas.microsoft.com/office/drawing/2014/main" id="{D7B971DD-4F84-014F-86BC-D6FB41DF0E99}"/>
              </a:ext>
            </a:extLst>
          </p:cNvPr>
          <p:cNvPicPr>
            <a:picLocks noChangeAspect="1"/>
          </p:cNvPicPr>
          <p:nvPr/>
        </p:nvPicPr>
        <p:blipFill rotWithShape="1">
          <a:blip r:embed="rId2"/>
          <a:srcRect r="3381"/>
          <a:stretch/>
        </p:blipFill>
        <p:spPr>
          <a:xfrm>
            <a:off x="7160379" y="1390463"/>
            <a:ext cx="2471301" cy="2233286"/>
          </a:xfrm>
          <a:prstGeom prst="rect">
            <a:avLst/>
          </a:prstGeom>
        </p:spPr>
      </p:pic>
    </p:spTree>
    <p:extLst>
      <p:ext uri="{BB962C8B-B14F-4D97-AF65-F5344CB8AC3E}">
        <p14:creationId xmlns:p14="http://schemas.microsoft.com/office/powerpoint/2010/main" val="4041956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Congregation shaarei torah</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0" indent="0">
              <a:lnSpc>
                <a:spcPct val="100000"/>
              </a:lnSpc>
              <a:buNone/>
            </a:pPr>
            <a:r>
              <a:rPr lang="en-US" sz="2200" dirty="0">
                <a:solidFill>
                  <a:schemeClr val="tx2"/>
                </a:solidFill>
              </a:rPr>
              <a:t>2400 Section Road</a:t>
            </a:r>
          </a:p>
          <a:p>
            <a:pPr marL="0" indent="0">
              <a:lnSpc>
                <a:spcPct val="100000"/>
              </a:lnSpc>
              <a:buNone/>
            </a:pPr>
            <a:r>
              <a:rPr lang="en-US" sz="2200" dirty="0">
                <a:solidFill>
                  <a:schemeClr val="tx2"/>
                </a:solidFill>
              </a:rPr>
              <a:t>Cincinnati, OH 45237</a:t>
            </a:r>
          </a:p>
          <a:p>
            <a:pPr marL="0" indent="0">
              <a:lnSpc>
                <a:spcPct val="100000"/>
              </a:lnSpc>
              <a:buNone/>
            </a:pPr>
            <a:r>
              <a:rPr lang="en-US" sz="2200" dirty="0">
                <a:solidFill>
                  <a:schemeClr val="tx2"/>
                </a:solidFill>
              </a:rPr>
              <a:t>(513) 620-8080</a:t>
            </a:r>
          </a:p>
          <a:p>
            <a:pPr marL="0" indent="0">
              <a:lnSpc>
                <a:spcPct val="100000"/>
              </a:lnSpc>
              <a:buNone/>
            </a:pPr>
            <a:r>
              <a:rPr lang="en-US" sz="2200" dirty="0">
                <a:solidFill>
                  <a:schemeClr val="tx2"/>
                </a:solidFill>
              </a:rPr>
              <a:t>shaareitorahcincinnati.org</a:t>
            </a:r>
          </a:p>
          <a:p>
            <a:pPr marL="0" indent="0">
              <a:lnSpc>
                <a:spcPct val="100000"/>
              </a:lnSpc>
              <a:buNone/>
            </a:pPr>
            <a:r>
              <a:rPr lang="en-US" sz="2200" dirty="0">
                <a:solidFill>
                  <a:schemeClr val="tx2"/>
                </a:solidFill>
              </a:rPr>
              <a:t>Other Names: The Village Shul, CST</a:t>
            </a:r>
          </a:p>
          <a:p>
            <a:pPr marL="0" indent="0">
              <a:lnSpc>
                <a:spcPct val="100000"/>
              </a:lnSpc>
              <a:buNone/>
            </a:pPr>
            <a:r>
              <a:rPr lang="en-US" sz="2200" dirty="0">
                <a:solidFill>
                  <a:schemeClr val="tx2"/>
                </a:solidFill>
              </a:rPr>
              <a:t>Denomination: Modern Orthodox</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err="1">
                <a:solidFill>
                  <a:schemeClr val="tx2"/>
                </a:solidFill>
              </a:rPr>
              <a:t>Sha’arei</a:t>
            </a:r>
            <a:r>
              <a:rPr lang="en-US" dirty="0">
                <a:solidFill>
                  <a:schemeClr val="tx2"/>
                </a:solidFill>
              </a:rPr>
              <a:t> Torah, the Village Shul, is an active, committed congregation of Modern Orthodox Jews. CST members aspire to a holistic lifestyle which embraces religious observance, community life, Zionism and the pursuit of all forms of knowledge. As a new, young, and vibrant congregation, CST members are brimming with enthusiasm. CST offers rich and diverse programming geared towards the varied interests and talents of the membership and the greater Cincinnati Jewish community.  </a:t>
            </a:r>
          </a:p>
        </p:txBody>
      </p:sp>
      <p:pic>
        <p:nvPicPr>
          <p:cNvPr id="5" name="Picture 4">
            <a:extLst>
              <a:ext uri="{FF2B5EF4-FFF2-40B4-BE49-F238E27FC236}">
                <a16:creationId xmlns:a16="http://schemas.microsoft.com/office/drawing/2014/main" id="{BCBF1A88-2D31-8847-952A-E31BA46E6189}"/>
              </a:ext>
            </a:extLst>
          </p:cNvPr>
          <p:cNvPicPr>
            <a:picLocks noChangeAspect="1"/>
          </p:cNvPicPr>
          <p:nvPr/>
        </p:nvPicPr>
        <p:blipFill>
          <a:blip r:embed="rId2"/>
          <a:stretch>
            <a:fillRect/>
          </a:stretch>
        </p:blipFill>
        <p:spPr>
          <a:xfrm>
            <a:off x="6496169" y="1281556"/>
            <a:ext cx="3886200" cy="2451100"/>
          </a:xfrm>
          <a:prstGeom prst="rect">
            <a:avLst/>
          </a:prstGeom>
        </p:spPr>
      </p:pic>
    </p:spTree>
    <p:extLst>
      <p:ext uri="{BB962C8B-B14F-4D97-AF65-F5344CB8AC3E}">
        <p14:creationId xmlns:p14="http://schemas.microsoft.com/office/powerpoint/2010/main" val="429562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099-833D-AF4C-9DF2-5FD04D1019C2}"/>
              </a:ext>
            </a:extLst>
          </p:cNvPr>
          <p:cNvSpPr>
            <a:spLocks noGrp="1"/>
          </p:cNvSpPr>
          <p:nvPr>
            <p:ph type="title"/>
          </p:nvPr>
        </p:nvSpPr>
        <p:spPr>
          <a:xfrm>
            <a:off x="3018077" y="2908092"/>
            <a:ext cx="8187071" cy="1256063"/>
          </a:xfrm>
        </p:spPr>
        <p:txBody>
          <a:bodyPr>
            <a:normAutofit fontScale="90000"/>
          </a:bodyPr>
          <a:lstStyle/>
          <a:p>
            <a:r>
              <a:rPr lang="en-US" dirty="0"/>
              <a:t>COMMUNITY FUNDERS</a:t>
            </a:r>
          </a:p>
        </p:txBody>
      </p:sp>
      <p:sp>
        <p:nvSpPr>
          <p:cNvPr id="3" name="TextBox 2">
            <a:extLst>
              <a:ext uri="{FF2B5EF4-FFF2-40B4-BE49-F238E27FC236}">
                <a16:creationId xmlns:a16="http://schemas.microsoft.com/office/drawing/2014/main" id="{D8EFDACC-0A8F-494C-AA04-26BD324924FC}"/>
              </a:ext>
            </a:extLst>
          </p:cNvPr>
          <p:cNvSpPr txBox="1"/>
          <p:nvPr/>
        </p:nvSpPr>
        <p:spPr>
          <a:xfrm>
            <a:off x="3018077" y="4164155"/>
            <a:ext cx="8329476" cy="646331"/>
          </a:xfrm>
          <a:prstGeom prst="rect">
            <a:avLst/>
          </a:prstGeom>
          <a:noFill/>
        </p:spPr>
        <p:txBody>
          <a:bodyPr wrap="square" rtlCol="0">
            <a:spAutoFit/>
          </a:bodyPr>
          <a:lstStyle/>
          <a:p>
            <a:r>
              <a:rPr lang="en-US" dirty="0"/>
              <a:t>JEWISH FEDERATION OF CINCINNATI ∙ THE JEWISH FOUNDATION OF CINCINNATI</a:t>
            </a:r>
          </a:p>
        </p:txBody>
      </p:sp>
    </p:spTree>
    <p:extLst>
      <p:ext uri="{BB962C8B-B14F-4D97-AF65-F5344CB8AC3E}">
        <p14:creationId xmlns:p14="http://schemas.microsoft.com/office/powerpoint/2010/main" val="58963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JEWISH COMMUNITY CENTER</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sz="2200" dirty="0">
                <a:solidFill>
                  <a:schemeClr val="tx2"/>
                </a:solidFill>
              </a:rPr>
              <a:t>8485 Ridge Road </a:t>
            </a:r>
          </a:p>
          <a:p>
            <a:pPr marL="0" indent="0">
              <a:buNone/>
            </a:pPr>
            <a:r>
              <a:rPr lang="en-US" sz="2200" dirty="0">
                <a:solidFill>
                  <a:schemeClr val="tx2"/>
                </a:solidFill>
              </a:rPr>
              <a:t>Cincinnati, OH 45236</a:t>
            </a:r>
          </a:p>
          <a:p>
            <a:pPr marL="0" indent="0">
              <a:buNone/>
            </a:pPr>
            <a:r>
              <a:rPr lang="en-US" sz="2200" dirty="0">
                <a:solidFill>
                  <a:schemeClr val="tx2"/>
                </a:solidFill>
              </a:rPr>
              <a:t>(513) 761-7500</a:t>
            </a:r>
          </a:p>
          <a:p>
            <a:pPr marL="0" indent="0">
              <a:buNone/>
            </a:pPr>
            <a:r>
              <a:rPr lang="en-US" sz="2200" dirty="0" err="1">
                <a:solidFill>
                  <a:schemeClr val="tx2"/>
                </a:solidFill>
              </a:rPr>
              <a:t>mayersonjcc.org</a:t>
            </a:r>
            <a:r>
              <a:rPr lang="en-US" sz="2200" dirty="0">
                <a:solidFill>
                  <a:schemeClr val="tx2"/>
                </a:solidFill>
              </a:rPr>
              <a:t> </a:t>
            </a:r>
          </a:p>
          <a:p>
            <a:pPr marL="0" indent="0">
              <a:buNone/>
            </a:pPr>
            <a:r>
              <a:rPr lang="en-US" sz="2200" dirty="0">
                <a:solidFill>
                  <a:schemeClr val="tx2"/>
                </a:solidFill>
              </a:rPr>
              <a:t>Other Names: JCC, the J</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2"/>
                </a:solidFill>
              </a:rPr>
              <a:t>The </a:t>
            </a:r>
            <a:r>
              <a:rPr lang="en-US" dirty="0" err="1">
                <a:solidFill>
                  <a:schemeClr val="tx2"/>
                </a:solidFill>
              </a:rPr>
              <a:t>Mayerson</a:t>
            </a:r>
            <a:r>
              <a:rPr lang="en-US" dirty="0">
                <a:solidFill>
                  <a:schemeClr val="tx2"/>
                </a:solidFill>
              </a:rPr>
              <a:t> JCC provides the Jewish and secular communities of Greater Cincinnati with resources, facilities and programs which enhance their physical, intellectual and social lives. The JCC offers services in wellness and recreation, senior services, Jewish programming, early childhood center, cultural arts and a café.  </a:t>
            </a:r>
          </a:p>
          <a:p>
            <a:pPr marL="0" indent="0">
              <a:buFont typeface="Arial" panose="020B0604020202020204" pitchFamily="34" charset="0"/>
              <a:buNone/>
            </a:pPr>
            <a:endParaRPr lang="en-US" dirty="0">
              <a:solidFill>
                <a:schemeClr val="tx1"/>
              </a:solidFill>
            </a:endParaRPr>
          </a:p>
        </p:txBody>
      </p:sp>
      <p:pic>
        <p:nvPicPr>
          <p:cNvPr id="10" name="Picture 9">
            <a:extLst>
              <a:ext uri="{FF2B5EF4-FFF2-40B4-BE49-F238E27FC236}">
                <a16:creationId xmlns:a16="http://schemas.microsoft.com/office/drawing/2014/main" id="{5EC14AC9-6C1D-2A4C-950C-866DA05F8369}"/>
              </a:ext>
            </a:extLst>
          </p:cNvPr>
          <p:cNvPicPr>
            <a:picLocks noChangeAspect="1"/>
          </p:cNvPicPr>
          <p:nvPr/>
        </p:nvPicPr>
        <p:blipFill>
          <a:blip r:embed="rId2"/>
          <a:stretch>
            <a:fillRect/>
          </a:stretch>
        </p:blipFill>
        <p:spPr>
          <a:xfrm>
            <a:off x="6591406" y="1874517"/>
            <a:ext cx="3695725" cy="1043990"/>
          </a:xfrm>
          <a:prstGeom prst="rect">
            <a:avLst/>
          </a:prstGeom>
        </p:spPr>
      </p:pic>
    </p:spTree>
    <p:extLst>
      <p:ext uri="{BB962C8B-B14F-4D97-AF65-F5344CB8AC3E}">
        <p14:creationId xmlns:p14="http://schemas.microsoft.com/office/powerpoint/2010/main" val="71383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Jewish federation of Cincinnati</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dirty="0">
                <a:solidFill>
                  <a:schemeClr val="tx2"/>
                </a:solidFill>
              </a:rPr>
              <a:t>8499 Ridge Road </a:t>
            </a:r>
          </a:p>
          <a:p>
            <a:pPr marL="0" indent="0">
              <a:buNone/>
            </a:pPr>
            <a:r>
              <a:rPr lang="en-US" dirty="0">
                <a:solidFill>
                  <a:schemeClr val="tx2"/>
                </a:solidFill>
              </a:rPr>
              <a:t>Cincinnati, OH 45236</a:t>
            </a:r>
          </a:p>
          <a:p>
            <a:pPr marL="0" indent="0">
              <a:buNone/>
            </a:pPr>
            <a:r>
              <a:rPr lang="en-US" dirty="0">
                <a:solidFill>
                  <a:schemeClr val="tx2"/>
                </a:solidFill>
              </a:rPr>
              <a:t>(513) 985-1500</a:t>
            </a:r>
          </a:p>
          <a:p>
            <a:pPr marL="0" indent="0">
              <a:buNone/>
            </a:pPr>
            <a:r>
              <a:rPr lang="en-US" dirty="0" err="1">
                <a:solidFill>
                  <a:schemeClr val="tx2"/>
                </a:solidFill>
              </a:rPr>
              <a:t>jewishcincinnati.org</a:t>
            </a:r>
            <a:endParaRPr lang="en-US" dirty="0">
              <a:solidFill>
                <a:schemeClr val="tx2"/>
              </a:solidFill>
            </a:endParaRP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7" y="3897828"/>
            <a:ext cx="10178323"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2"/>
                </a:solidFill>
              </a:rPr>
              <a:t>The Jewish Federation of Cincinnati envisions an exceptional Cincinnati Jewish community and, through the community-wide strategic plan Cincinnati 2020, brings diverse groups together to build it. The Federation raises money and uses a volunteer-driven, transparent process to distribute it to the local, national, and global programs that need it most. The Federation connects community agencies with the leaders and expertise they need to thrive as well as working to protect Jewish security by educating the community and advocating for Israel. The Federation does all of this to help people in need, create an engaged community, assure our Jewish future, and support the Jewish people in Cincinnati, in Israel, and throughout the world.</a:t>
            </a:r>
          </a:p>
        </p:txBody>
      </p:sp>
      <p:pic>
        <p:nvPicPr>
          <p:cNvPr id="6" name="Picture 5">
            <a:extLst>
              <a:ext uri="{FF2B5EF4-FFF2-40B4-BE49-F238E27FC236}">
                <a16:creationId xmlns:a16="http://schemas.microsoft.com/office/drawing/2014/main" id="{EE0A5786-9A02-8C45-BFF4-FF9781BB6CA0}"/>
              </a:ext>
            </a:extLst>
          </p:cNvPr>
          <p:cNvPicPr>
            <a:picLocks noChangeAspect="1"/>
          </p:cNvPicPr>
          <p:nvPr/>
        </p:nvPicPr>
        <p:blipFill>
          <a:blip r:embed="rId2"/>
          <a:stretch>
            <a:fillRect/>
          </a:stretch>
        </p:blipFill>
        <p:spPr>
          <a:xfrm>
            <a:off x="6692939" y="1874517"/>
            <a:ext cx="3566838" cy="1257539"/>
          </a:xfrm>
          <a:prstGeom prst="rect">
            <a:avLst/>
          </a:prstGeom>
        </p:spPr>
      </p:pic>
    </p:spTree>
    <p:extLst>
      <p:ext uri="{BB962C8B-B14F-4D97-AF65-F5344CB8AC3E}">
        <p14:creationId xmlns:p14="http://schemas.microsoft.com/office/powerpoint/2010/main" val="2984129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normAutofit/>
          </a:bodyPr>
          <a:lstStyle/>
          <a:p>
            <a:r>
              <a:rPr lang="en-US" sz="4400" dirty="0"/>
              <a:t>The Jewish foundation of Cincinnati</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dirty="0">
                <a:solidFill>
                  <a:schemeClr val="tx2"/>
                </a:solidFill>
              </a:rPr>
              <a:t>8044 Montgomery Road, Suite 516</a:t>
            </a:r>
          </a:p>
          <a:p>
            <a:pPr marL="0" indent="0">
              <a:buNone/>
            </a:pPr>
            <a:r>
              <a:rPr lang="en-US" dirty="0">
                <a:solidFill>
                  <a:schemeClr val="tx2"/>
                </a:solidFill>
              </a:rPr>
              <a:t>Cincinnati, OH 45236</a:t>
            </a:r>
          </a:p>
          <a:p>
            <a:pPr marL="0" indent="0">
              <a:buNone/>
            </a:pPr>
            <a:r>
              <a:rPr lang="en-US" dirty="0">
                <a:solidFill>
                  <a:schemeClr val="tx2"/>
                </a:solidFill>
              </a:rPr>
              <a:t>(513) 214-1200</a:t>
            </a:r>
          </a:p>
          <a:p>
            <a:pPr marL="0" indent="0">
              <a:buNone/>
            </a:pPr>
            <a:r>
              <a:rPr lang="en-US" dirty="0" err="1">
                <a:solidFill>
                  <a:schemeClr val="tx2"/>
                </a:solidFill>
              </a:rPr>
              <a:t>thejewishfoundation.org</a:t>
            </a:r>
            <a:endParaRPr lang="en-US" dirty="0">
              <a:solidFill>
                <a:schemeClr val="tx2"/>
              </a:solidFill>
            </a:endParaRP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925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sz="2400" dirty="0">
                <a:solidFill>
                  <a:schemeClr val="tx2"/>
                </a:solidFill>
              </a:rPr>
              <a:t>The Jewish Foundation of Cincinnati was established in 1995 with ~$70 million in assets from the Jewish Hospital of Cincinnati. In 2010, the Foundation sold Jewish Hospital to Mercy Health, and the proceeds increased the Foundation’s asset base, which is now more than $400 million. The Foundation now invests approximately $18 million annually in the Cincinnati Jewish community to strengthen Jewish identity, Jewish education and engagement, and to ensure that the basic needs of vulnerable community members are met. The Foundation also provides capacity building grants enabling the community’s institutions to meet individual needs efficiently and effectively.</a:t>
            </a:r>
          </a:p>
          <a:p>
            <a:pPr marL="0" indent="0">
              <a:buNone/>
            </a:pPr>
            <a:endParaRPr lang="en-US" dirty="0"/>
          </a:p>
          <a:p>
            <a:pPr marL="0" indent="0">
              <a:buNone/>
            </a:pPr>
            <a:endParaRPr lang="en-US" dirty="0">
              <a:solidFill>
                <a:schemeClr val="tx2"/>
              </a:solidFill>
            </a:endParaRPr>
          </a:p>
        </p:txBody>
      </p:sp>
      <p:pic>
        <p:nvPicPr>
          <p:cNvPr id="6" name="Picture 5">
            <a:extLst>
              <a:ext uri="{FF2B5EF4-FFF2-40B4-BE49-F238E27FC236}">
                <a16:creationId xmlns:a16="http://schemas.microsoft.com/office/drawing/2014/main" id="{20EBA3F8-3DB5-BC44-A9F8-7122B8B57519}"/>
              </a:ext>
            </a:extLst>
          </p:cNvPr>
          <p:cNvPicPr>
            <a:picLocks noChangeAspect="1"/>
          </p:cNvPicPr>
          <p:nvPr/>
        </p:nvPicPr>
        <p:blipFill rotWithShape="1">
          <a:blip r:embed="rId2"/>
          <a:srcRect l="9068" t="25363" r="7547" b="24942"/>
          <a:stretch/>
        </p:blipFill>
        <p:spPr>
          <a:xfrm>
            <a:off x="6217921" y="1874517"/>
            <a:ext cx="4388596" cy="1161291"/>
          </a:xfrm>
          <a:prstGeom prst="rect">
            <a:avLst/>
          </a:prstGeom>
        </p:spPr>
      </p:pic>
    </p:spTree>
    <p:extLst>
      <p:ext uri="{BB962C8B-B14F-4D97-AF65-F5344CB8AC3E}">
        <p14:creationId xmlns:p14="http://schemas.microsoft.com/office/powerpoint/2010/main" val="2616207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099-833D-AF4C-9DF2-5FD04D1019C2}"/>
              </a:ext>
            </a:extLst>
          </p:cNvPr>
          <p:cNvSpPr>
            <a:spLocks noGrp="1"/>
          </p:cNvSpPr>
          <p:nvPr>
            <p:ph type="title"/>
          </p:nvPr>
        </p:nvSpPr>
        <p:spPr>
          <a:xfrm>
            <a:off x="3033067" y="2113613"/>
            <a:ext cx="8187071" cy="2560207"/>
          </a:xfrm>
        </p:spPr>
        <p:txBody>
          <a:bodyPr>
            <a:normAutofit fontScale="90000"/>
          </a:bodyPr>
          <a:lstStyle/>
          <a:p>
            <a:r>
              <a:rPr lang="en-US" dirty="0"/>
              <a:t>LOCAL CHAPTERS OF NATIONAL ORGANIZATIONS </a:t>
            </a:r>
          </a:p>
        </p:txBody>
      </p:sp>
      <p:sp>
        <p:nvSpPr>
          <p:cNvPr id="3" name="TextBox 2">
            <a:extLst>
              <a:ext uri="{FF2B5EF4-FFF2-40B4-BE49-F238E27FC236}">
                <a16:creationId xmlns:a16="http://schemas.microsoft.com/office/drawing/2014/main" id="{B393791C-04B9-A546-8E35-AE6C3A2E9156}"/>
              </a:ext>
            </a:extLst>
          </p:cNvPr>
          <p:cNvSpPr txBox="1"/>
          <p:nvPr/>
        </p:nvSpPr>
        <p:spPr>
          <a:xfrm>
            <a:off x="3130603" y="4489154"/>
            <a:ext cx="8329476" cy="1200329"/>
          </a:xfrm>
          <a:prstGeom prst="rect">
            <a:avLst/>
          </a:prstGeom>
          <a:noFill/>
        </p:spPr>
        <p:txBody>
          <a:bodyPr wrap="square" rtlCol="0">
            <a:spAutoFit/>
          </a:bodyPr>
          <a:lstStyle/>
          <a:p>
            <a:r>
              <a:rPr lang="en-US" dirty="0"/>
              <a:t>JNF∙ HADASSAH ∙ AJC ∙ CONGREGATION ETZ CHAIM∙ CHABAD JEWISH CENTER ∙ THE JEWISH DISCOVERY CENTER ∙ KOLLEL ∙ JEWISH COMMUNITY RELATIONS COUNCIL</a:t>
            </a:r>
          </a:p>
          <a:p>
            <a:endParaRPr lang="en-US" dirty="0"/>
          </a:p>
        </p:txBody>
      </p:sp>
    </p:spTree>
    <p:extLst>
      <p:ext uri="{BB962C8B-B14F-4D97-AF65-F5344CB8AC3E}">
        <p14:creationId xmlns:p14="http://schemas.microsoft.com/office/powerpoint/2010/main" val="3087489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JEWISH NATIONAL FUND</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marL="0" indent="0">
              <a:buNone/>
            </a:pPr>
            <a:r>
              <a:rPr lang="en-US" dirty="0">
                <a:solidFill>
                  <a:schemeClr val="tx2"/>
                </a:solidFill>
              </a:rPr>
              <a:t>60 Revere Drive, Suite 725 </a:t>
            </a:r>
          </a:p>
          <a:p>
            <a:pPr marL="0" indent="0">
              <a:buNone/>
            </a:pPr>
            <a:r>
              <a:rPr lang="en-US" dirty="0">
                <a:solidFill>
                  <a:schemeClr val="tx2"/>
                </a:solidFill>
              </a:rPr>
              <a:t>Northbrook, IL 60062 </a:t>
            </a:r>
          </a:p>
          <a:p>
            <a:pPr marL="0" indent="0">
              <a:buNone/>
            </a:pPr>
            <a:r>
              <a:rPr lang="en-US" dirty="0">
                <a:solidFill>
                  <a:schemeClr val="tx2"/>
                </a:solidFill>
              </a:rPr>
              <a:t>(administrative office for Ohio Valley region)</a:t>
            </a:r>
          </a:p>
          <a:p>
            <a:pPr marL="0" indent="0">
              <a:buNone/>
            </a:pPr>
            <a:r>
              <a:rPr lang="en-US" dirty="0">
                <a:solidFill>
                  <a:schemeClr val="tx2"/>
                </a:solidFill>
              </a:rPr>
              <a:t>(513) 794-1300</a:t>
            </a:r>
          </a:p>
          <a:p>
            <a:pPr marL="0" indent="0">
              <a:buNone/>
            </a:pPr>
            <a:r>
              <a:rPr lang="en-US" dirty="0" err="1">
                <a:solidFill>
                  <a:schemeClr val="tx2"/>
                </a:solidFill>
              </a:rPr>
              <a:t>jnf.org</a:t>
            </a:r>
            <a:endParaRPr lang="en-US" dirty="0">
              <a:solidFill>
                <a:schemeClr val="tx2"/>
              </a:solidFill>
            </a:endParaRPr>
          </a:p>
          <a:p>
            <a:pPr marL="0" indent="0">
              <a:buNone/>
            </a:pPr>
            <a:r>
              <a:rPr lang="en-US" dirty="0">
                <a:solidFill>
                  <a:schemeClr val="tx2"/>
                </a:solidFill>
              </a:rPr>
              <a:t>Other Names: JNF</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2"/>
                </a:solidFill>
              </a:rPr>
              <a:t>Since its founding in 1901, the Jewish National Fund’s single driving focus has been to ensure a strong, secure and prosperous Israel for the Jewish people everywhere.  Together with partners, the JNF re-established an ancestral Jewish homeland in modern Israel. The JNF planted more than a quarter-billion trees in what was once a barren desert and built hundreds of vibrant, bustling, life-affirming communities throughout Israel - including the modern metropolis of Tel Aviv. </a:t>
            </a:r>
          </a:p>
        </p:txBody>
      </p:sp>
      <p:pic>
        <p:nvPicPr>
          <p:cNvPr id="6" name="Picture 5">
            <a:extLst>
              <a:ext uri="{FF2B5EF4-FFF2-40B4-BE49-F238E27FC236}">
                <a16:creationId xmlns:a16="http://schemas.microsoft.com/office/drawing/2014/main" id="{C59D45A2-8234-8F47-89A3-344A7E573B71}"/>
              </a:ext>
            </a:extLst>
          </p:cNvPr>
          <p:cNvPicPr>
            <a:picLocks noChangeAspect="1"/>
          </p:cNvPicPr>
          <p:nvPr/>
        </p:nvPicPr>
        <p:blipFill>
          <a:blip r:embed="rId2"/>
          <a:stretch>
            <a:fillRect/>
          </a:stretch>
        </p:blipFill>
        <p:spPr>
          <a:xfrm>
            <a:off x="6197719" y="1874517"/>
            <a:ext cx="4483100" cy="1092200"/>
          </a:xfrm>
          <a:prstGeom prst="rect">
            <a:avLst/>
          </a:prstGeom>
        </p:spPr>
      </p:pic>
    </p:spTree>
    <p:extLst>
      <p:ext uri="{BB962C8B-B14F-4D97-AF65-F5344CB8AC3E}">
        <p14:creationId xmlns:p14="http://schemas.microsoft.com/office/powerpoint/2010/main" val="3758743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HADASSAH</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dirty="0">
                <a:solidFill>
                  <a:schemeClr val="tx2"/>
                </a:solidFill>
              </a:rPr>
              <a:t>4914 Cooper Rd</a:t>
            </a:r>
          </a:p>
          <a:p>
            <a:pPr marL="0" indent="0">
              <a:buNone/>
            </a:pPr>
            <a:r>
              <a:rPr lang="en-US" dirty="0">
                <a:solidFill>
                  <a:schemeClr val="tx2"/>
                </a:solidFill>
              </a:rPr>
              <a:t>PO Box 42396 </a:t>
            </a:r>
          </a:p>
          <a:p>
            <a:pPr marL="0" indent="0">
              <a:buNone/>
            </a:pPr>
            <a:r>
              <a:rPr lang="en-US" dirty="0">
                <a:solidFill>
                  <a:schemeClr val="tx2"/>
                </a:solidFill>
              </a:rPr>
              <a:t>Cincinnati, OH 45242</a:t>
            </a:r>
          </a:p>
          <a:p>
            <a:pPr marL="0" indent="0">
              <a:buNone/>
            </a:pPr>
            <a:r>
              <a:rPr lang="en-US" dirty="0">
                <a:solidFill>
                  <a:schemeClr val="tx2"/>
                </a:solidFill>
              </a:rPr>
              <a:t>(513) 821-6157</a:t>
            </a:r>
          </a:p>
          <a:p>
            <a:pPr marL="0" indent="0">
              <a:buNone/>
            </a:pPr>
            <a:r>
              <a:rPr lang="en-US" dirty="0" err="1">
                <a:solidFill>
                  <a:schemeClr val="tx2"/>
                </a:solidFill>
              </a:rPr>
              <a:t>hadassah.org</a:t>
            </a:r>
            <a:r>
              <a:rPr lang="en-US" dirty="0">
                <a:solidFill>
                  <a:schemeClr val="tx2"/>
                </a:solidFill>
              </a:rPr>
              <a:t>/regions/central-states/</a:t>
            </a:r>
            <a:r>
              <a:rPr lang="en-US" dirty="0" err="1">
                <a:solidFill>
                  <a:schemeClr val="tx2"/>
                </a:solidFill>
              </a:rPr>
              <a:t>cincinnati</a:t>
            </a:r>
            <a:endParaRPr lang="en-US" dirty="0">
              <a:solidFill>
                <a:schemeClr val="tx2"/>
              </a:solidFill>
            </a:endParaRP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2"/>
                </a:solidFill>
              </a:rPr>
              <a:t>HADASSAH, the Women's Zionist Organization of America, is a volunteer women's organization whose members are motivated and inspired to strengthen their partnership with Israel, ensure Jewish continuity, and realize their potential as a dynamic force in American society. Cincinnati Chapter offers a variety of community service and fundraising projects, as well as fun and educational special interest groups for women of all ages and interests</a:t>
            </a:r>
          </a:p>
        </p:txBody>
      </p:sp>
      <p:pic>
        <p:nvPicPr>
          <p:cNvPr id="6" name="Picture 5">
            <a:extLst>
              <a:ext uri="{FF2B5EF4-FFF2-40B4-BE49-F238E27FC236}">
                <a16:creationId xmlns:a16="http://schemas.microsoft.com/office/drawing/2014/main" id="{96302579-CA0C-A844-88DE-D37F60EA1ECE}"/>
              </a:ext>
            </a:extLst>
          </p:cNvPr>
          <p:cNvPicPr>
            <a:picLocks noChangeAspect="1"/>
          </p:cNvPicPr>
          <p:nvPr/>
        </p:nvPicPr>
        <p:blipFill>
          <a:blip r:embed="rId2"/>
          <a:stretch>
            <a:fillRect/>
          </a:stretch>
        </p:blipFill>
        <p:spPr>
          <a:xfrm>
            <a:off x="6874467" y="1771649"/>
            <a:ext cx="3129604" cy="1470914"/>
          </a:xfrm>
          <a:prstGeom prst="rect">
            <a:avLst/>
          </a:prstGeom>
        </p:spPr>
      </p:pic>
    </p:spTree>
    <p:extLst>
      <p:ext uri="{BB962C8B-B14F-4D97-AF65-F5344CB8AC3E}">
        <p14:creationId xmlns:p14="http://schemas.microsoft.com/office/powerpoint/2010/main" val="3530888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American Jewish committee </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dirty="0">
                <a:solidFill>
                  <a:schemeClr val="tx2"/>
                </a:solidFill>
              </a:rPr>
              <a:t>205 West Fourth Street, Suite 1270</a:t>
            </a:r>
            <a:br>
              <a:rPr lang="en-US" dirty="0">
                <a:solidFill>
                  <a:schemeClr val="tx2"/>
                </a:solidFill>
              </a:rPr>
            </a:br>
            <a:r>
              <a:rPr lang="en-US" dirty="0">
                <a:solidFill>
                  <a:schemeClr val="tx2"/>
                </a:solidFill>
              </a:rPr>
              <a:t>Cincinnati, OH 45202</a:t>
            </a:r>
          </a:p>
          <a:p>
            <a:pPr marL="0" indent="0">
              <a:buNone/>
            </a:pPr>
            <a:r>
              <a:rPr lang="en-US" dirty="0">
                <a:solidFill>
                  <a:schemeClr val="tx2"/>
                </a:solidFill>
              </a:rPr>
              <a:t>(513) 621-4020</a:t>
            </a:r>
          </a:p>
          <a:p>
            <a:pPr marL="0" indent="0">
              <a:buNone/>
            </a:pPr>
            <a:r>
              <a:rPr lang="en-US" dirty="0" err="1">
                <a:solidFill>
                  <a:schemeClr val="tx2"/>
                </a:solidFill>
              </a:rPr>
              <a:t>ajc.org</a:t>
            </a:r>
            <a:r>
              <a:rPr lang="en-US" dirty="0">
                <a:solidFill>
                  <a:schemeClr val="tx2"/>
                </a:solidFill>
              </a:rPr>
              <a:t>/</a:t>
            </a:r>
            <a:r>
              <a:rPr lang="en-US" dirty="0" err="1">
                <a:solidFill>
                  <a:schemeClr val="tx2"/>
                </a:solidFill>
              </a:rPr>
              <a:t>cincinnati</a:t>
            </a:r>
            <a:endParaRPr lang="en-US" dirty="0">
              <a:solidFill>
                <a:schemeClr val="tx2"/>
              </a:solidFill>
            </a:endParaRP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fontAlgn="base">
              <a:buNone/>
            </a:pPr>
            <a:r>
              <a:rPr lang="en-US" dirty="0">
                <a:solidFill>
                  <a:schemeClr val="tx2"/>
                </a:solidFill>
              </a:rPr>
              <a:t>AJC Cincinnati connects the community with AJC’s global advocacy work that enhances the well-being of the Jewish people and Israel. AJC’s access to diplomats, elected officials, and interfaith leaders at the local level advances AJC’s broader global priorities: combating anti-Semitism, promoting Israel’s place in the world, and countering the spread of radicalism and extremism. The impact extends well beyond the Cincinnati community, helping AJC achieve tangible results in the form of government policies, formidable alliances, and hard-hitting legislation that make our world safer and more secure.</a:t>
            </a:r>
          </a:p>
        </p:txBody>
      </p:sp>
      <p:pic>
        <p:nvPicPr>
          <p:cNvPr id="5" name="Picture 4">
            <a:extLst>
              <a:ext uri="{FF2B5EF4-FFF2-40B4-BE49-F238E27FC236}">
                <a16:creationId xmlns:a16="http://schemas.microsoft.com/office/drawing/2014/main" id="{80AB9A11-3F24-B54B-B37E-F55845239E47}"/>
              </a:ext>
            </a:extLst>
          </p:cNvPr>
          <p:cNvPicPr>
            <a:picLocks noChangeAspect="1"/>
          </p:cNvPicPr>
          <p:nvPr/>
        </p:nvPicPr>
        <p:blipFill>
          <a:blip r:embed="rId2"/>
          <a:stretch>
            <a:fillRect/>
          </a:stretch>
        </p:blipFill>
        <p:spPr>
          <a:xfrm>
            <a:off x="7067669" y="2043556"/>
            <a:ext cx="2743200" cy="927100"/>
          </a:xfrm>
          <a:prstGeom prst="rect">
            <a:avLst/>
          </a:prstGeom>
        </p:spPr>
      </p:pic>
    </p:spTree>
    <p:extLst>
      <p:ext uri="{BB962C8B-B14F-4D97-AF65-F5344CB8AC3E}">
        <p14:creationId xmlns:p14="http://schemas.microsoft.com/office/powerpoint/2010/main" val="3675944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Chabad Jewish Center – Blue ash </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dirty="0">
                <a:solidFill>
                  <a:schemeClr val="tx2"/>
                </a:solidFill>
              </a:rPr>
              <a:t>3977 Hunt Road</a:t>
            </a:r>
          </a:p>
          <a:p>
            <a:pPr marL="0" indent="0">
              <a:buNone/>
            </a:pPr>
            <a:r>
              <a:rPr lang="en-US" dirty="0">
                <a:solidFill>
                  <a:schemeClr val="tx2"/>
                </a:solidFill>
              </a:rPr>
              <a:t>Cincinnati, OH 45236</a:t>
            </a:r>
          </a:p>
          <a:p>
            <a:pPr marL="0" indent="0">
              <a:buNone/>
            </a:pPr>
            <a:r>
              <a:rPr lang="en-US" dirty="0">
                <a:solidFill>
                  <a:schemeClr val="tx2"/>
                </a:solidFill>
              </a:rPr>
              <a:t>(513) 793-5200</a:t>
            </a:r>
          </a:p>
          <a:p>
            <a:pPr marL="0" indent="0">
              <a:buNone/>
            </a:pPr>
            <a:r>
              <a:rPr lang="en-US" dirty="0" err="1">
                <a:solidFill>
                  <a:schemeClr val="tx2"/>
                </a:solidFill>
              </a:rPr>
              <a:t>chabadba.com</a:t>
            </a:r>
            <a:endParaRPr lang="en-US" dirty="0">
              <a:solidFill>
                <a:schemeClr val="tx2"/>
              </a:solidFill>
            </a:endParaRP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925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sz="2200" dirty="0">
                <a:solidFill>
                  <a:schemeClr val="tx2"/>
                </a:solidFill>
              </a:rPr>
              <a:t>Chabad Jewish Center is a warm and welcoming family educational center and synagogue.  Chabad is dedicated to enriching the Cincinnati Jewish community family through innovative programming, engaging user-friendly synagogue services, and stimulating lectures and classes, including the internationally acclaimed Jewish Learning Institute.  Chabad welcomes and accommodates every individual - without requiring membership, commitment or a particular level of observance - to participate in learning, celebrating and enhancing their Jewish life. </a:t>
            </a:r>
            <a:br>
              <a:rPr lang="en-US" dirty="0"/>
            </a:br>
            <a:endParaRPr lang="en-US" dirty="0">
              <a:solidFill>
                <a:schemeClr val="tx1"/>
              </a:solidFill>
            </a:endParaRPr>
          </a:p>
        </p:txBody>
      </p:sp>
      <p:pic>
        <p:nvPicPr>
          <p:cNvPr id="5" name="Picture 4">
            <a:extLst>
              <a:ext uri="{FF2B5EF4-FFF2-40B4-BE49-F238E27FC236}">
                <a16:creationId xmlns:a16="http://schemas.microsoft.com/office/drawing/2014/main" id="{7F574D65-A506-EB4A-8BE4-71E3B2A2357F}"/>
              </a:ext>
            </a:extLst>
          </p:cNvPr>
          <p:cNvPicPr>
            <a:picLocks noChangeAspect="1"/>
          </p:cNvPicPr>
          <p:nvPr/>
        </p:nvPicPr>
        <p:blipFill>
          <a:blip r:embed="rId2"/>
          <a:stretch>
            <a:fillRect/>
          </a:stretch>
        </p:blipFill>
        <p:spPr>
          <a:xfrm>
            <a:off x="6291072" y="2238541"/>
            <a:ext cx="4212336" cy="502133"/>
          </a:xfrm>
          <a:prstGeom prst="rect">
            <a:avLst/>
          </a:prstGeom>
        </p:spPr>
      </p:pic>
    </p:spTree>
    <p:extLst>
      <p:ext uri="{BB962C8B-B14F-4D97-AF65-F5344CB8AC3E}">
        <p14:creationId xmlns:p14="http://schemas.microsoft.com/office/powerpoint/2010/main" val="3446265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normAutofit/>
          </a:bodyPr>
          <a:lstStyle/>
          <a:p>
            <a:r>
              <a:rPr lang="en-US" sz="4400" dirty="0"/>
              <a:t>The Jewish discovery center – Mason </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dirty="0">
                <a:solidFill>
                  <a:schemeClr val="tx2"/>
                </a:solidFill>
              </a:rPr>
              <a:t>7587 Central Parke Blvd</a:t>
            </a:r>
          </a:p>
          <a:p>
            <a:pPr marL="0" indent="0">
              <a:buNone/>
            </a:pPr>
            <a:r>
              <a:rPr lang="en-US" dirty="0">
                <a:solidFill>
                  <a:schemeClr val="tx2"/>
                </a:solidFill>
              </a:rPr>
              <a:t>Mason OH,  45040</a:t>
            </a:r>
          </a:p>
          <a:p>
            <a:pPr marL="0" indent="0">
              <a:buNone/>
            </a:pPr>
            <a:r>
              <a:rPr lang="en-US" dirty="0">
                <a:solidFill>
                  <a:schemeClr val="tx2"/>
                </a:solidFill>
              </a:rPr>
              <a:t>(513) 234-0777</a:t>
            </a:r>
          </a:p>
          <a:p>
            <a:pPr marL="0" indent="0">
              <a:buNone/>
            </a:pPr>
            <a:r>
              <a:rPr lang="en-US" dirty="0">
                <a:solidFill>
                  <a:schemeClr val="tx2"/>
                </a:solidFill>
              </a:rPr>
              <a:t>jewish-discovery.com</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1"/>
                </a:solidFill>
              </a:rPr>
              <a:t>The Jewish Discovery Center offers many educational, religious, cultural and social opportunities for all age groups within the community.  Recognizing the intrinsic value of each and every man, woman, and child, the Jewish Discovery Center is dedicated to enriching the life of every individual and to empower each person to reach his/her potential.  This location is also home to the Chai Tots Early Childhood Center. Chai Tots is an enriched school community offering a unique blend of Jewish and Montessori education for students ages 6 weeks - 6 years, offering year-round infant care, toddler and preschool programs, and Kindergarten.</a:t>
            </a:r>
          </a:p>
          <a:p>
            <a:pPr marL="0" indent="0">
              <a:buFont typeface="Arial" panose="020B0604020202020204" pitchFamily="34" charset="0"/>
              <a:buNone/>
            </a:pPr>
            <a:endParaRPr lang="en-US" dirty="0">
              <a:solidFill>
                <a:schemeClr val="tx2"/>
              </a:solidFill>
            </a:endParaRPr>
          </a:p>
        </p:txBody>
      </p:sp>
      <p:pic>
        <p:nvPicPr>
          <p:cNvPr id="6" name="Picture 5">
            <a:extLst>
              <a:ext uri="{FF2B5EF4-FFF2-40B4-BE49-F238E27FC236}">
                <a16:creationId xmlns:a16="http://schemas.microsoft.com/office/drawing/2014/main" id="{F6E58C6D-F9A4-D14B-BD29-7DD0B88AB253}"/>
              </a:ext>
            </a:extLst>
          </p:cNvPr>
          <p:cNvPicPr>
            <a:picLocks noChangeAspect="1"/>
          </p:cNvPicPr>
          <p:nvPr/>
        </p:nvPicPr>
        <p:blipFill>
          <a:blip r:embed="rId2"/>
          <a:stretch>
            <a:fillRect/>
          </a:stretch>
        </p:blipFill>
        <p:spPr>
          <a:xfrm>
            <a:off x="6340839" y="2145887"/>
            <a:ext cx="4286250" cy="740285"/>
          </a:xfrm>
          <a:prstGeom prst="rect">
            <a:avLst/>
          </a:prstGeom>
        </p:spPr>
      </p:pic>
    </p:spTree>
    <p:extLst>
      <p:ext uri="{BB962C8B-B14F-4D97-AF65-F5344CB8AC3E}">
        <p14:creationId xmlns:p14="http://schemas.microsoft.com/office/powerpoint/2010/main" val="737050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normAutofit/>
          </a:bodyPr>
          <a:lstStyle/>
          <a:p>
            <a:r>
              <a:rPr lang="en-US" sz="4400" dirty="0"/>
              <a:t>KOLLEL</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sz="2200" dirty="0">
                <a:solidFill>
                  <a:schemeClr val="tx2"/>
                </a:solidFill>
              </a:rPr>
              <a:t>2241 </a:t>
            </a:r>
            <a:r>
              <a:rPr lang="en-US" sz="2200" dirty="0" err="1">
                <a:solidFill>
                  <a:schemeClr val="tx2"/>
                </a:solidFill>
              </a:rPr>
              <a:t>Losantiville</a:t>
            </a:r>
            <a:r>
              <a:rPr lang="en-US" sz="2200" dirty="0">
                <a:solidFill>
                  <a:schemeClr val="tx2"/>
                </a:solidFill>
              </a:rPr>
              <a:t> Avenue</a:t>
            </a:r>
          </a:p>
          <a:p>
            <a:pPr marL="0" indent="0">
              <a:buNone/>
            </a:pPr>
            <a:r>
              <a:rPr lang="en-US" sz="2200" dirty="0">
                <a:solidFill>
                  <a:schemeClr val="tx2"/>
                </a:solidFill>
              </a:rPr>
              <a:t>Cincinnati, OH 45237</a:t>
            </a:r>
          </a:p>
          <a:p>
            <a:pPr marL="0" indent="0">
              <a:buNone/>
            </a:pPr>
            <a:r>
              <a:rPr lang="en-US" sz="2200" dirty="0">
                <a:solidFill>
                  <a:schemeClr val="tx2"/>
                </a:solidFill>
              </a:rPr>
              <a:t>(513) 631-1118</a:t>
            </a:r>
          </a:p>
          <a:p>
            <a:pPr marL="0" indent="0">
              <a:buNone/>
            </a:pPr>
            <a:r>
              <a:rPr lang="en-US" sz="2200" dirty="0" err="1">
                <a:solidFill>
                  <a:schemeClr val="tx2"/>
                </a:solidFill>
              </a:rPr>
              <a:t>cincykollel.org</a:t>
            </a:r>
            <a:endParaRPr lang="en-US" sz="2200" dirty="0">
              <a:solidFill>
                <a:schemeClr val="tx2"/>
              </a:solidFill>
            </a:endParaRP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2"/>
                </a:solidFill>
              </a:rPr>
              <a:t>Since 1995, the </a:t>
            </a:r>
            <a:r>
              <a:rPr lang="en-US" dirty="0" err="1">
                <a:solidFill>
                  <a:schemeClr val="tx2"/>
                </a:solidFill>
              </a:rPr>
              <a:t>Kollel</a:t>
            </a:r>
            <a:r>
              <a:rPr lang="en-US" dirty="0">
                <a:solidFill>
                  <a:schemeClr val="tx2"/>
                </a:solidFill>
              </a:rPr>
              <a:t> has dedicated itself to providing Jewish learning opportunities to every part of Cincinnati’s Jewish community. The </a:t>
            </a:r>
            <a:r>
              <a:rPr lang="en-US" dirty="0" err="1">
                <a:solidFill>
                  <a:schemeClr val="tx2"/>
                </a:solidFill>
              </a:rPr>
              <a:t>Kollel</a:t>
            </a:r>
            <a:r>
              <a:rPr lang="en-US" dirty="0">
                <a:solidFill>
                  <a:schemeClr val="tx2"/>
                </a:solidFill>
              </a:rPr>
              <a:t> offers beginner-level courses in Judaism and Jewish philosophy, as well as more advanced classes. Although the </a:t>
            </a:r>
            <a:r>
              <a:rPr lang="en-US" dirty="0" err="1">
                <a:solidFill>
                  <a:schemeClr val="tx2"/>
                </a:solidFill>
              </a:rPr>
              <a:t>Kollel</a:t>
            </a:r>
            <a:r>
              <a:rPr lang="en-US" dirty="0">
                <a:solidFill>
                  <a:schemeClr val="tx2"/>
                </a:solidFill>
              </a:rPr>
              <a:t> comes to venues as diverse as synagogues, office buildings, college campuses, and social halls, most of the activities take place in the main building. There the </a:t>
            </a:r>
            <a:r>
              <a:rPr lang="en-US" dirty="0" err="1">
                <a:solidFill>
                  <a:schemeClr val="tx2"/>
                </a:solidFill>
              </a:rPr>
              <a:t>Kollel</a:t>
            </a:r>
            <a:r>
              <a:rPr lang="en-US" dirty="0">
                <a:solidFill>
                  <a:schemeClr val="tx2"/>
                </a:solidFill>
              </a:rPr>
              <a:t> has established a </a:t>
            </a:r>
            <a:r>
              <a:rPr lang="en-US" i="1" dirty="0" err="1">
                <a:solidFill>
                  <a:schemeClr val="tx2"/>
                </a:solidFill>
              </a:rPr>
              <a:t>beis</a:t>
            </a:r>
            <a:r>
              <a:rPr lang="en-US" i="1" dirty="0">
                <a:solidFill>
                  <a:schemeClr val="tx2"/>
                </a:solidFill>
              </a:rPr>
              <a:t> midrash</a:t>
            </a:r>
            <a:r>
              <a:rPr lang="en-US" dirty="0">
                <a:solidFill>
                  <a:schemeClr val="tx2"/>
                </a:solidFill>
              </a:rPr>
              <a:t> (literally, a “house of study”), where staff and other members of the community drink from the fountain of Torah knowledge. </a:t>
            </a:r>
          </a:p>
        </p:txBody>
      </p:sp>
      <p:pic>
        <p:nvPicPr>
          <p:cNvPr id="5" name="Picture 4">
            <a:extLst>
              <a:ext uri="{FF2B5EF4-FFF2-40B4-BE49-F238E27FC236}">
                <a16:creationId xmlns:a16="http://schemas.microsoft.com/office/drawing/2014/main" id="{C08B3FAF-0B80-F945-87EB-390C0BF0F393}"/>
              </a:ext>
            </a:extLst>
          </p:cNvPr>
          <p:cNvPicPr>
            <a:picLocks noChangeAspect="1"/>
          </p:cNvPicPr>
          <p:nvPr/>
        </p:nvPicPr>
        <p:blipFill>
          <a:blip r:embed="rId2"/>
          <a:stretch>
            <a:fillRect/>
          </a:stretch>
        </p:blipFill>
        <p:spPr>
          <a:xfrm>
            <a:off x="7453923" y="1236690"/>
            <a:ext cx="2489200" cy="2400300"/>
          </a:xfrm>
          <a:prstGeom prst="rect">
            <a:avLst/>
          </a:prstGeom>
        </p:spPr>
      </p:pic>
    </p:spTree>
    <p:extLst>
      <p:ext uri="{BB962C8B-B14F-4D97-AF65-F5344CB8AC3E}">
        <p14:creationId xmlns:p14="http://schemas.microsoft.com/office/powerpoint/2010/main" val="1478126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a:xfrm>
            <a:off x="983673" y="964"/>
            <a:ext cx="10723418" cy="1135109"/>
          </a:xfrm>
        </p:spPr>
        <p:txBody>
          <a:bodyPr>
            <a:normAutofit fontScale="90000"/>
          </a:bodyPr>
          <a:lstStyle/>
          <a:p>
            <a:r>
              <a:rPr lang="en-US" dirty="0"/>
              <a:t>JEWISH COMMUNITY Relations council</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it-IT" sz="2400" dirty="0">
                <a:solidFill>
                  <a:schemeClr val="tx2"/>
                </a:solidFill>
              </a:rPr>
              <a:t>8499 Ridge Ave</a:t>
            </a:r>
          </a:p>
          <a:p>
            <a:pPr marL="0" indent="0">
              <a:buNone/>
            </a:pPr>
            <a:r>
              <a:rPr lang="it-IT" sz="2400" dirty="0">
                <a:solidFill>
                  <a:schemeClr val="tx2"/>
                </a:solidFill>
              </a:rPr>
              <a:t>Cincinnati, OH 45236</a:t>
            </a:r>
          </a:p>
          <a:p>
            <a:pPr marL="0" indent="0">
              <a:buNone/>
            </a:pPr>
            <a:r>
              <a:rPr lang="en-US" sz="2200" dirty="0">
                <a:solidFill>
                  <a:schemeClr val="tx2"/>
                </a:solidFill>
              </a:rPr>
              <a:t>(513) 985-1501</a:t>
            </a:r>
          </a:p>
          <a:p>
            <a:pPr marL="0" indent="0">
              <a:buNone/>
            </a:pPr>
            <a:r>
              <a:rPr lang="en-US" sz="2400" dirty="0">
                <a:solidFill>
                  <a:schemeClr val="tx2"/>
                </a:solidFill>
              </a:rPr>
              <a:t>jewishcincinnati.org/</a:t>
            </a:r>
            <a:r>
              <a:rPr lang="en-US" sz="2400" dirty="0" err="1">
                <a:solidFill>
                  <a:schemeClr val="tx2"/>
                </a:solidFill>
              </a:rPr>
              <a:t>jcrc</a:t>
            </a:r>
            <a:endParaRPr lang="en-US" sz="2200" dirty="0">
              <a:solidFill>
                <a:schemeClr val="tx2"/>
              </a:solidFill>
            </a:endParaRPr>
          </a:p>
          <a:p>
            <a:pPr marL="0" indent="0">
              <a:buNone/>
            </a:pPr>
            <a:r>
              <a:rPr lang="en-US" sz="2200" dirty="0">
                <a:solidFill>
                  <a:schemeClr val="tx2"/>
                </a:solidFill>
              </a:rPr>
              <a:t>Other Names: JCRC</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Clr>
                <a:srgbClr val="373545"/>
              </a:buClr>
              <a:buFont typeface="Arial" panose="020B0604020202020204" pitchFamily="34" charset="0"/>
              <a:buNone/>
            </a:pPr>
            <a:r>
              <a:rPr lang="en-US" dirty="0">
                <a:solidFill>
                  <a:srgbClr val="373545"/>
                </a:solidFill>
              </a:rPr>
              <a:t>The Jewish Community Relations Council is the public affairs arm of the Jewish Federation of Cincinnati. The mission is to protect Jewish security, recognizing that Jewish security depends on creating a just society for all. To achieve the mission, JCRC </a:t>
            </a:r>
            <a:r>
              <a:rPr lang="en-US">
                <a:solidFill>
                  <a:srgbClr val="373545"/>
                </a:solidFill>
              </a:rPr>
              <a:t>works locally </a:t>
            </a:r>
            <a:r>
              <a:rPr lang="en-US" dirty="0">
                <a:solidFill>
                  <a:srgbClr val="373545"/>
                </a:solidFill>
              </a:rPr>
              <a:t>on a variety of issues concentrating efforts in the areas of relationship building and government affairs, Israel education, combating anti-Semitism and hate and civic engagement. JCRC also works to develop relationships with elected officials as well as other faith and ethnic communities in the Cincinnati area. </a:t>
            </a:r>
          </a:p>
          <a:p>
            <a:pPr marL="0" indent="0">
              <a:buClr>
                <a:srgbClr val="373545"/>
              </a:buClr>
              <a:buFont typeface="Arial" panose="020B0604020202020204" pitchFamily="34" charset="0"/>
              <a:buNone/>
            </a:pPr>
            <a:endParaRPr lang="en-US"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839" y="1464438"/>
            <a:ext cx="4762500" cy="2105025"/>
          </a:xfrm>
          <a:prstGeom prst="rect">
            <a:avLst/>
          </a:prstGeom>
        </p:spPr>
      </p:pic>
    </p:spTree>
    <p:extLst>
      <p:ext uri="{BB962C8B-B14F-4D97-AF65-F5344CB8AC3E}">
        <p14:creationId xmlns:p14="http://schemas.microsoft.com/office/powerpoint/2010/main" val="424312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Jewish family service</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dirty="0">
                <a:solidFill>
                  <a:schemeClr val="tx2"/>
                </a:solidFill>
              </a:rPr>
              <a:t>8487 Ridge Road</a:t>
            </a:r>
          </a:p>
          <a:p>
            <a:pPr marL="0" indent="0">
              <a:buNone/>
            </a:pPr>
            <a:r>
              <a:rPr lang="en-US" dirty="0">
                <a:solidFill>
                  <a:schemeClr val="tx2"/>
                </a:solidFill>
              </a:rPr>
              <a:t>Cincinnati, OH 45236</a:t>
            </a:r>
          </a:p>
          <a:p>
            <a:pPr marL="0" indent="0">
              <a:buNone/>
            </a:pPr>
            <a:r>
              <a:rPr lang="en-US" dirty="0">
                <a:solidFill>
                  <a:schemeClr val="tx2"/>
                </a:solidFill>
              </a:rPr>
              <a:t>(513) 469-1188</a:t>
            </a:r>
          </a:p>
          <a:p>
            <a:pPr marL="0" indent="0">
              <a:buNone/>
            </a:pPr>
            <a:r>
              <a:rPr lang="en-US" dirty="0" err="1">
                <a:solidFill>
                  <a:schemeClr val="tx2"/>
                </a:solidFill>
              </a:rPr>
              <a:t>Jfscinti.org</a:t>
            </a:r>
            <a:endParaRPr lang="en-US" dirty="0">
              <a:solidFill>
                <a:schemeClr val="tx2"/>
              </a:solidFill>
            </a:endParaRPr>
          </a:p>
          <a:p>
            <a:pPr marL="0" indent="0">
              <a:buNone/>
            </a:pPr>
            <a:r>
              <a:rPr lang="en-US" dirty="0">
                <a:solidFill>
                  <a:schemeClr val="tx2"/>
                </a:solidFill>
              </a:rPr>
              <a:t>Other Names: JFS</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7" y="3897828"/>
            <a:ext cx="10556009"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2"/>
                </a:solidFill>
              </a:rPr>
              <a:t>Jewish Family Service of Cincinnati strengthens lives and our community by providing professional social services to families and individuals in times of need. JFS strives to lead the way to a Jewish community where everyone lives with dignity, security, and hope. JFS works in the areas of aging and caregiver services, Youth and Family Services, and vital services support. </a:t>
            </a:r>
          </a:p>
          <a:p>
            <a:pPr marL="0" indent="0">
              <a:buNone/>
            </a:pPr>
            <a:endParaRPr lang="en-US" b="1" dirty="0">
              <a:solidFill>
                <a:schemeClr val="tx2"/>
              </a:solidFill>
            </a:endParaRPr>
          </a:p>
        </p:txBody>
      </p:sp>
      <p:pic>
        <p:nvPicPr>
          <p:cNvPr id="5" name="Picture 4">
            <a:extLst>
              <a:ext uri="{FF2B5EF4-FFF2-40B4-BE49-F238E27FC236}">
                <a16:creationId xmlns:a16="http://schemas.microsoft.com/office/drawing/2014/main" id="{E74396F9-AB4F-5745-93B4-50FA79C0F802}"/>
              </a:ext>
            </a:extLst>
          </p:cNvPr>
          <p:cNvPicPr>
            <a:picLocks noChangeAspect="1"/>
          </p:cNvPicPr>
          <p:nvPr/>
        </p:nvPicPr>
        <p:blipFill>
          <a:blip r:embed="rId2"/>
          <a:stretch>
            <a:fillRect/>
          </a:stretch>
        </p:blipFill>
        <p:spPr>
          <a:xfrm>
            <a:off x="6353031" y="1738880"/>
            <a:ext cx="3978664" cy="1491999"/>
          </a:xfrm>
          <a:prstGeom prst="rect">
            <a:avLst/>
          </a:prstGeom>
        </p:spPr>
      </p:pic>
    </p:spTree>
    <p:extLst>
      <p:ext uri="{BB962C8B-B14F-4D97-AF65-F5344CB8AC3E}">
        <p14:creationId xmlns:p14="http://schemas.microsoft.com/office/powerpoint/2010/main" val="2489704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Barbash vital support center</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dirty="0">
                <a:solidFill>
                  <a:schemeClr val="tx2"/>
                </a:solidFill>
              </a:rPr>
              <a:t>3113 Clifton Avenue</a:t>
            </a:r>
          </a:p>
          <a:p>
            <a:pPr marL="0" indent="0">
              <a:buNone/>
            </a:pPr>
            <a:r>
              <a:rPr lang="en-US" dirty="0">
                <a:solidFill>
                  <a:schemeClr val="tx2"/>
                </a:solidFill>
              </a:rPr>
              <a:t>Cincinnati, OH 45220</a:t>
            </a:r>
          </a:p>
          <a:p>
            <a:pPr marL="0" indent="0">
              <a:buNone/>
            </a:pPr>
            <a:r>
              <a:rPr lang="en-US" dirty="0">
                <a:solidFill>
                  <a:schemeClr val="tx2"/>
                </a:solidFill>
              </a:rPr>
              <a:t>(513) 766-3370</a:t>
            </a:r>
          </a:p>
          <a:p>
            <a:pPr marL="0" indent="0">
              <a:buNone/>
            </a:pPr>
            <a:r>
              <a:rPr lang="en-US" dirty="0" err="1">
                <a:solidFill>
                  <a:schemeClr val="tx2"/>
                </a:solidFill>
              </a:rPr>
              <a:t>Jfscinti.org</a:t>
            </a:r>
            <a:r>
              <a:rPr lang="en-US" dirty="0">
                <a:solidFill>
                  <a:schemeClr val="tx2"/>
                </a:solidFill>
              </a:rPr>
              <a:t>/vital-support-center</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2"/>
                </a:solidFill>
              </a:rPr>
              <a:t>Jewish Family Service offers a unique holistic approach to promote wellness and stability to families experiencing poverty, hunger and mental illness at the </a:t>
            </a:r>
            <a:r>
              <a:rPr lang="en-US" dirty="0" err="1">
                <a:solidFill>
                  <a:schemeClr val="tx2"/>
                </a:solidFill>
              </a:rPr>
              <a:t>Barbash</a:t>
            </a:r>
            <a:r>
              <a:rPr lang="en-US" dirty="0">
                <a:solidFill>
                  <a:schemeClr val="tx2"/>
                </a:solidFill>
              </a:rPr>
              <a:t> Family Vital Support Center.  The center offers a food pantry, case management to promote stability and peer-based socialization activities to encourage wellness and recovery all under one roof housed on the Hebrew Union College campus. The Jewish Family Service </a:t>
            </a:r>
            <a:r>
              <a:rPr lang="en-US" dirty="0" err="1">
                <a:solidFill>
                  <a:schemeClr val="tx2"/>
                </a:solidFill>
              </a:rPr>
              <a:t>Barbash</a:t>
            </a:r>
            <a:r>
              <a:rPr lang="en-US" dirty="0">
                <a:solidFill>
                  <a:schemeClr val="tx2"/>
                </a:solidFill>
              </a:rPr>
              <a:t> Family Vital Support Center provides a new approach to tackling the growing needs of the most vulnerable members of our community. </a:t>
            </a:r>
          </a:p>
        </p:txBody>
      </p:sp>
      <p:pic>
        <p:nvPicPr>
          <p:cNvPr id="5" name="Picture 4">
            <a:extLst>
              <a:ext uri="{FF2B5EF4-FFF2-40B4-BE49-F238E27FC236}">
                <a16:creationId xmlns:a16="http://schemas.microsoft.com/office/drawing/2014/main" id="{E74396F9-AB4F-5745-93B4-50FA79C0F802}"/>
              </a:ext>
            </a:extLst>
          </p:cNvPr>
          <p:cNvPicPr>
            <a:picLocks noChangeAspect="1"/>
          </p:cNvPicPr>
          <p:nvPr/>
        </p:nvPicPr>
        <p:blipFill>
          <a:blip r:embed="rId2"/>
          <a:stretch>
            <a:fillRect/>
          </a:stretch>
        </p:blipFill>
        <p:spPr>
          <a:xfrm>
            <a:off x="6353031" y="1738880"/>
            <a:ext cx="3978664" cy="1491999"/>
          </a:xfrm>
          <a:prstGeom prst="rect">
            <a:avLst/>
          </a:prstGeom>
        </p:spPr>
      </p:pic>
    </p:spTree>
    <p:extLst>
      <p:ext uri="{BB962C8B-B14F-4D97-AF65-F5344CB8AC3E}">
        <p14:creationId xmlns:p14="http://schemas.microsoft.com/office/powerpoint/2010/main" val="233140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err="1"/>
              <a:t>Starpoint</a:t>
            </a:r>
            <a:r>
              <a:rPr lang="en-US" dirty="0"/>
              <a:t> Home Care</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dirty="0">
                <a:solidFill>
                  <a:schemeClr val="tx2"/>
                </a:solidFill>
              </a:rPr>
              <a:t>8487 Ridge Rd</a:t>
            </a:r>
          </a:p>
          <a:p>
            <a:pPr marL="0" indent="0">
              <a:buNone/>
            </a:pPr>
            <a:r>
              <a:rPr lang="en-US" dirty="0">
                <a:solidFill>
                  <a:schemeClr val="tx2"/>
                </a:solidFill>
              </a:rPr>
              <a:t>Cincinnati, OH 45236</a:t>
            </a:r>
          </a:p>
          <a:p>
            <a:pPr marL="0" indent="0">
              <a:buNone/>
            </a:pPr>
            <a:r>
              <a:rPr lang="en-US" dirty="0">
                <a:solidFill>
                  <a:schemeClr val="tx2"/>
                </a:solidFill>
              </a:rPr>
              <a:t>(513) 766-3339</a:t>
            </a:r>
          </a:p>
          <a:p>
            <a:pPr marL="0" indent="0">
              <a:buNone/>
            </a:pPr>
            <a:r>
              <a:rPr lang="en-US" dirty="0">
                <a:solidFill>
                  <a:schemeClr val="tx2"/>
                </a:solidFill>
              </a:rPr>
              <a:t>starpointhomecare.org</a:t>
            </a: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7" y="3897828"/>
            <a:ext cx="10556009"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Clr>
                <a:srgbClr val="373545"/>
              </a:buClr>
              <a:buNone/>
            </a:pPr>
            <a:r>
              <a:rPr lang="en-US" dirty="0">
                <a:solidFill>
                  <a:srgbClr val="373545"/>
                </a:solidFill>
              </a:rPr>
              <a:t>StarPoint Home Care employs private duty aides to help clients with daily living activities so they can feel comfortable, secure, and independent wherever they are – at home, in a hospital, in a physical rehab center, etc.  Caregivers assist clients with personal care needs such as bathing and dressing along with providing companionship by being good listeners, playing cards, and taking clients to some of their favorite activities in the Cincinnati area. StarPoint is a subsidiary of Jewish Family Service (JFS). </a:t>
            </a:r>
          </a:p>
        </p:txBody>
      </p:sp>
      <p:pic>
        <p:nvPicPr>
          <p:cNvPr id="5" name="Picture 4">
            <a:extLst>
              <a:ext uri="{FF2B5EF4-FFF2-40B4-BE49-F238E27FC236}">
                <a16:creationId xmlns:a16="http://schemas.microsoft.com/office/drawing/2014/main" id="{E74396F9-AB4F-5745-93B4-50FA79C0F8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9191" y="1874517"/>
            <a:ext cx="3978664" cy="1151160"/>
          </a:xfrm>
          <a:prstGeom prst="rect">
            <a:avLst/>
          </a:prstGeom>
        </p:spPr>
      </p:pic>
    </p:spTree>
    <p:extLst>
      <p:ext uri="{BB962C8B-B14F-4D97-AF65-F5344CB8AC3E}">
        <p14:creationId xmlns:p14="http://schemas.microsoft.com/office/powerpoint/2010/main" val="3787233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lstStyle/>
          <a:p>
            <a:r>
              <a:rPr lang="en-US" dirty="0"/>
              <a:t>Jvs career services</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dirty="0">
                <a:solidFill>
                  <a:schemeClr val="tx2"/>
                </a:solidFill>
              </a:rPr>
              <a:t>4540 Cooper Road Suite 300</a:t>
            </a:r>
          </a:p>
          <a:p>
            <a:pPr marL="0" indent="0">
              <a:buNone/>
            </a:pPr>
            <a:r>
              <a:rPr lang="en-US" dirty="0">
                <a:solidFill>
                  <a:schemeClr val="tx2"/>
                </a:solidFill>
              </a:rPr>
              <a:t>Cincinnati, OH 45242</a:t>
            </a:r>
          </a:p>
          <a:p>
            <a:pPr marL="0" indent="0">
              <a:buNone/>
            </a:pPr>
            <a:r>
              <a:rPr lang="en-US" dirty="0">
                <a:solidFill>
                  <a:schemeClr val="tx2"/>
                </a:solidFill>
              </a:rPr>
              <a:t>(513) 936-9675</a:t>
            </a:r>
          </a:p>
          <a:p>
            <a:pPr marL="0" indent="0">
              <a:buNone/>
            </a:pPr>
            <a:r>
              <a:rPr lang="en-US" dirty="0" err="1">
                <a:solidFill>
                  <a:schemeClr val="tx2"/>
                </a:solidFill>
              </a:rPr>
              <a:t>jvscareers.org</a:t>
            </a:r>
            <a:endParaRPr lang="en-US" dirty="0">
              <a:solidFill>
                <a:schemeClr val="tx2"/>
              </a:solidFill>
            </a:endParaRP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2"/>
                </a:solidFill>
              </a:rPr>
              <a:t>JVS Career Services is an organization that supports the Cincinnati community by helping job-seeking individuals and companies find each other and form stronger, more satisfying and more productive relationships. JVS Career Services works with people who are unemployed, under-employed or unhappily employed and with employers who are looking for skilled, motivated people. JVS Career Services seeks to be the leader in delivering meaningful employment opportunities for all in Cincinnati by connecting employees and employers and strengthening Cincinnati. </a:t>
            </a:r>
          </a:p>
        </p:txBody>
      </p:sp>
      <p:pic>
        <p:nvPicPr>
          <p:cNvPr id="6" name="Picture 5">
            <a:extLst>
              <a:ext uri="{FF2B5EF4-FFF2-40B4-BE49-F238E27FC236}">
                <a16:creationId xmlns:a16="http://schemas.microsoft.com/office/drawing/2014/main" id="{02D4E741-9D0D-6442-851D-C2C099D7766B}"/>
              </a:ext>
            </a:extLst>
          </p:cNvPr>
          <p:cNvPicPr>
            <a:picLocks noChangeAspect="1"/>
          </p:cNvPicPr>
          <p:nvPr/>
        </p:nvPicPr>
        <p:blipFill>
          <a:blip r:embed="rId2"/>
          <a:stretch>
            <a:fillRect/>
          </a:stretch>
        </p:blipFill>
        <p:spPr>
          <a:xfrm>
            <a:off x="6426319" y="1980056"/>
            <a:ext cx="4025900" cy="1054100"/>
          </a:xfrm>
          <a:prstGeom prst="rect">
            <a:avLst/>
          </a:prstGeom>
        </p:spPr>
      </p:pic>
    </p:spTree>
    <p:extLst>
      <p:ext uri="{BB962C8B-B14F-4D97-AF65-F5344CB8AC3E}">
        <p14:creationId xmlns:p14="http://schemas.microsoft.com/office/powerpoint/2010/main" val="3963225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C9B2-5CE2-874D-AF87-004798503DE2}"/>
              </a:ext>
            </a:extLst>
          </p:cNvPr>
          <p:cNvSpPr>
            <a:spLocks noGrp="1"/>
          </p:cNvSpPr>
          <p:nvPr>
            <p:ph type="title"/>
          </p:nvPr>
        </p:nvSpPr>
        <p:spPr/>
        <p:txBody>
          <a:bodyPr>
            <a:normAutofit/>
          </a:bodyPr>
          <a:lstStyle/>
          <a:p>
            <a:r>
              <a:rPr lang="en-US" sz="4000" dirty="0"/>
              <a:t>Jewish cemeteries of greater Cincinnati </a:t>
            </a:r>
          </a:p>
        </p:txBody>
      </p:sp>
      <p:sp>
        <p:nvSpPr>
          <p:cNvPr id="3" name="Content Placeholder 2">
            <a:extLst>
              <a:ext uri="{FF2B5EF4-FFF2-40B4-BE49-F238E27FC236}">
                <a16:creationId xmlns:a16="http://schemas.microsoft.com/office/drawing/2014/main" id="{CC292EC0-01EC-0F45-A471-470989300535}"/>
              </a:ext>
            </a:extLst>
          </p:cNvPr>
          <p:cNvSpPr>
            <a:spLocks noGrp="1"/>
          </p:cNvSpPr>
          <p:nvPr>
            <p:ph idx="1"/>
          </p:nvPr>
        </p:nvSpPr>
        <p:spPr>
          <a:xfrm>
            <a:off x="1251678" y="1236690"/>
            <a:ext cx="4715368" cy="25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sz="2200" dirty="0">
                <a:solidFill>
                  <a:schemeClr val="tx2"/>
                </a:solidFill>
              </a:rPr>
              <a:t>3400 Montgomery Road</a:t>
            </a:r>
          </a:p>
          <a:p>
            <a:pPr marL="0" indent="0">
              <a:buNone/>
            </a:pPr>
            <a:r>
              <a:rPr lang="en-US" sz="2200" dirty="0">
                <a:solidFill>
                  <a:schemeClr val="tx2"/>
                </a:solidFill>
              </a:rPr>
              <a:t>Cincinnati, OH 45207</a:t>
            </a:r>
          </a:p>
          <a:p>
            <a:pPr marL="0" indent="0">
              <a:buNone/>
            </a:pPr>
            <a:r>
              <a:rPr lang="en-US" sz="2200" dirty="0">
                <a:solidFill>
                  <a:schemeClr val="tx2"/>
                </a:solidFill>
              </a:rPr>
              <a:t>(513) 961-0178</a:t>
            </a:r>
          </a:p>
          <a:p>
            <a:pPr marL="0" indent="0">
              <a:buNone/>
            </a:pPr>
            <a:r>
              <a:rPr lang="en-US" sz="2200" dirty="0" err="1">
                <a:solidFill>
                  <a:schemeClr val="tx2"/>
                </a:solidFill>
              </a:rPr>
              <a:t>jcemcin.org</a:t>
            </a:r>
            <a:r>
              <a:rPr lang="en-US" sz="2200" dirty="0">
                <a:solidFill>
                  <a:schemeClr val="tx2"/>
                </a:solidFill>
              </a:rPr>
              <a:t> </a:t>
            </a:r>
          </a:p>
          <a:p>
            <a:pPr marL="0" indent="0">
              <a:buNone/>
            </a:pPr>
            <a:r>
              <a:rPr lang="en-US" sz="2200" dirty="0">
                <a:solidFill>
                  <a:schemeClr val="tx2"/>
                </a:solidFill>
              </a:rPr>
              <a:t>Other Names: JCGC</a:t>
            </a:r>
          </a:p>
          <a:p>
            <a:pPr marL="0" indent="0">
              <a:buNone/>
            </a:pPr>
            <a:endParaRPr lang="en-US" dirty="0">
              <a:solidFill>
                <a:schemeClr val="tx2"/>
              </a:solidFill>
            </a:endParaRPr>
          </a:p>
        </p:txBody>
      </p:sp>
      <p:sp>
        <p:nvSpPr>
          <p:cNvPr id="8" name="Content Placeholder 2">
            <a:extLst>
              <a:ext uri="{FF2B5EF4-FFF2-40B4-BE49-F238E27FC236}">
                <a16:creationId xmlns:a16="http://schemas.microsoft.com/office/drawing/2014/main" id="{92ED6AD3-1103-5642-B1C0-665D05ED8A85}"/>
              </a:ext>
            </a:extLst>
          </p:cNvPr>
          <p:cNvSpPr txBox="1">
            <a:spLocks/>
          </p:cNvSpPr>
          <p:nvPr/>
        </p:nvSpPr>
        <p:spPr>
          <a:xfrm>
            <a:off x="1251678" y="3897828"/>
            <a:ext cx="10178322" cy="2540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lt1"/>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lt1"/>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lt1"/>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lt1"/>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lt1"/>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lt1"/>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lt1"/>
                </a:solidFill>
                <a:latin typeface="+mn-lt"/>
                <a:ea typeface="+mn-ea"/>
                <a:cs typeface="+mn-cs"/>
              </a:defRPr>
            </a:lvl9pPr>
          </a:lstStyle>
          <a:p>
            <a:pPr marL="0" indent="0">
              <a:buNone/>
            </a:pPr>
            <a:r>
              <a:rPr lang="en-US" dirty="0">
                <a:solidFill>
                  <a:schemeClr val="tx2"/>
                </a:solidFill>
              </a:rPr>
              <a:t>JCGC is a non-profit corporation operating 23 of the 26 Jewish cemeteries in the Greater Cincinnati area. These cemeteries comprise 60 acres in seven locations. JCGC services approximately 150 burials a year in addition to maintaining and improving the grounds.</a:t>
            </a:r>
          </a:p>
        </p:txBody>
      </p:sp>
      <p:pic>
        <p:nvPicPr>
          <p:cNvPr id="6" name="Picture 5">
            <a:extLst>
              <a:ext uri="{FF2B5EF4-FFF2-40B4-BE49-F238E27FC236}">
                <a16:creationId xmlns:a16="http://schemas.microsoft.com/office/drawing/2014/main" id="{E5729005-DDB1-CE47-985F-4140FA4C0A78}"/>
              </a:ext>
            </a:extLst>
          </p:cNvPr>
          <p:cNvPicPr>
            <a:picLocks noChangeAspect="1"/>
          </p:cNvPicPr>
          <p:nvPr/>
        </p:nvPicPr>
        <p:blipFill>
          <a:blip r:embed="rId2"/>
          <a:stretch>
            <a:fillRect/>
          </a:stretch>
        </p:blipFill>
        <p:spPr>
          <a:xfrm>
            <a:off x="6725920" y="1333578"/>
            <a:ext cx="3393440" cy="2346246"/>
          </a:xfrm>
          <a:prstGeom prst="rect">
            <a:avLst/>
          </a:prstGeom>
        </p:spPr>
      </p:pic>
    </p:spTree>
    <p:extLst>
      <p:ext uri="{BB962C8B-B14F-4D97-AF65-F5344CB8AC3E}">
        <p14:creationId xmlns:p14="http://schemas.microsoft.com/office/powerpoint/2010/main" val="3150738156"/>
      </p:ext>
    </p:extLst>
  </p:cSld>
  <p:clrMapOvr>
    <a:masterClrMapping/>
  </p:clrMapOvr>
</p:sld>
</file>

<file path=ppt/theme/theme1.xml><?xml version="1.0" encoding="utf-8"?>
<a:theme xmlns:a="http://schemas.openxmlformats.org/drawingml/2006/main" name="Badg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1_Badg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{4AAA65AF-309B-234E-A798-45D3629330CF}tf10001071</Template>
  <TotalTime>1585</TotalTime>
  <Words>4792</Words>
  <Application>Microsoft Macintosh PowerPoint</Application>
  <PresentationFormat>Widescreen</PresentationFormat>
  <Paragraphs>305</Paragraphs>
  <Slides>49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49</vt:i4>
      </vt:variant>
    </vt:vector>
  </HeadingPairs>
  <TitlesOfParts>
    <vt:vector size="54" baseType="lpstr">
      <vt:lpstr>Arial</vt:lpstr>
      <vt:lpstr>Gill Sans MT</vt:lpstr>
      <vt:lpstr>Impact</vt:lpstr>
      <vt:lpstr>Badge</vt:lpstr>
      <vt:lpstr>1_Badge</vt:lpstr>
      <vt:lpstr>Understanding the Cincinnati Jewish community</vt:lpstr>
      <vt:lpstr>PowerPoint Presentation</vt:lpstr>
      <vt:lpstr>Social SERVICE AGENCIES</vt:lpstr>
      <vt:lpstr>JEWISH COMMUNITY CENTER</vt:lpstr>
      <vt:lpstr>Jewish family service</vt:lpstr>
      <vt:lpstr>Barbash vital support center</vt:lpstr>
      <vt:lpstr>Starpoint Home Care</vt:lpstr>
      <vt:lpstr>Jvs career services</vt:lpstr>
      <vt:lpstr>Jewish cemeteries of greater Cincinnati </vt:lpstr>
      <vt:lpstr>Halom house</vt:lpstr>
      <vt:lpstr>Cedar village</vt:lpstr>
      <vt:lpstr>SAFE CINCINNATI </vt:lpstr>
      <vt:lpstr>SHARED BUSINESS SERVICES</vt:lpstr>
      <vt:lpstr>AGEWELL</vt:lpstr>
      <vt:lpstr>CINCINNATI VINE </vt:lpstr>
      <vt:lpstr>JEWISH EDUCATION</vt:lpstr>
      <vt:lpstr>Rockwern academy</vt:lpstr>
      <vt:lpstr>Cincinnati Hebrew Day School</vt:lpstr>
      <vt:lpstr>Ohr torah CINCINNATI</vt:lpstr>
      <vt:lpstr>Atara girls school</vt:lpstr>
      <vt:lpstr>Hillel</vt:lpstr>
      <vt:lpstr>Camp Livingston </vt:lpstr>
      <vt:lpstr>Holocaust and Humanity center</vt:lpstr>
      <vt:lpstr>Hebrew union college </vt:lpstr>
      <vt:lpstr>AMERICAN JEWISH ARCHIVES</vt:lpstr>
      <vt:lpstr>LOCAL CONGREGATIONS</vt:lpstr>
      <vt:lpstr>Congregation beth adam</vt:lpstr>
      <vt:lpstr>Rockdale temple</vt:lpstr>
      <vt:lpstr>Isaac m. wise temple</vt:lpstr>
      <vt:lpstr>Valley temple</vt:lpstr>
      <vt:lpstr>Temple sholom</vt:lpstr>
      <vt:lpstr>Adath Israel congregation</vt:lpstr>
      <vt:lpstr>Northern hills synagogue</vt:lpstr>
      <vt:lpstr>Beth Israel congregation</vt:lpstr>
      <vt:lpstr>Congregation etz chaim</vt:lpstr>
      <vt:lpstr>Congregation zichron eliezer</vt:lpstr>
      <vt:lpstr>Golf manor synagogue</vt:lpstr>
      <vt:lpstr>Congregation shaarei torah</vt:lpstr>
      <vt:lpstr>COMMUNITY FUNDERS</vt:lpstr>
      <vt:lpstr>Jewish federation of Cincinnati</vt:lpstr>
      <vt:lpstr>The Jewish foundation of Cincinnati</vt:lpstr>
      <vt:lpstr>LOCAL CHAPTERS OF NATIONAL ORGANIZATIONS </vt:lpstr>
      <vt:lpstr>JEWISH NATIONAL FUND</vt:lpstr>
      <vt:lpstr>HADASSAH</vt:lpstr>
      <vt:lpstr>American Jewish committee </vt:lpstr>
      <vt:lpstr>Chabad Jewish Center – Blue ash </vt:lpstr>
      <vt:lpstr>The Jewish discovery center – Mason </vt:lpstr>
      <vt:lpstr>KOLLEL</vt:lpstr>
      <vt:lpstr>JEWISH COMMUNITY Relations council</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Cincinnati jewish community</dc:title>
  <dc:creator>Cohen, Jordan</dc:creator>
  <cp:lastModifiedBy>Microsoft Office User</cp:lastModifiedBy>
  <cp:revision>86</cp:revision>
  <dcterms:created xsi:type="dcterms:W3CDTF">2018-09-26T16:00:07Z</dcterms:created>
  <dcterms:modified xsi:type="dcterms:W3CDTF">2020-06-29T16:25:49Z</dcterms:modified>
</cp:coreProperties>
</file>